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567" r:id="rId3"/>
    <p:sldId id="504" r:id="rId5"/>
    <p:sldId id="505" r:id="rId6"/>
    <p:sldId id="507" r:id="rId7"/>
    <p:sldId id="509" r:id="rId8"/>
    <p:sldId id="510" r:id="rId9"/>
    <p:sldId id="512" r:id="rId10"/>
    <p:sldId id="513" r:id="rId11"/>
    <p:sldId id="514" r:id="rId12"/>
    <p:sldId id="515" r:id="rId13"/>
    <p:sldId id="1626" r:id="rId14"/>
    <p:sldId id="1623" r:id="rId15"/>
    <p:sldId id="517" r:id="rId16"/>
    <p:sldId id="1627" r:id="rId17"/>
    <p:sldId id="1628" r:id="rId18"/>
    <p:sldId id="1672" r:id="rId19"/>
    <p:sldId id="643" r:id="rId20"/>
    <p:sldId id="644" r:id="rId21"/>
    <p:sldId id="645" r:id="rId22"/>
    <p:sldId id="646" r:id="rId23"/>
    <p:sldId id="647" r:id="rId24"/>
  </p:sldIdLst>
  <p:sldSz cx="9144000" cy="571944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8E52C7A6-8240-4EF5-932E-BDE701FA8B3D}">
          <p14:sldIdLst>
            <p14:sldId id="567"/>
            <p14:sldId id="504"/>
            <p14:sldId id="505"/>
            <p14:sldId id="507"/>
            <p14:sldId id="509"/>
            <p14:sldId id="510"/>
            <p14:sldId id="512"/>
            <p14:sldId id="513"/>
            <p14:sldId id="514"/>
            <p14:sldId id="515"/>
            <p14:sldId id="1626"/>
            <p14:sldId id="1623"/>
            <p14:sldId id="517"/>
            <p14:sldId id="1627"/>
            <p14:sldId id="1628"/>
            <p14:sldId id="1672"/>
            <p14:sldId id="643"/>
            <p14:sldId id="644"/>
            <p14:sldId id="645"/>
            <p14:sldId id="646"/>
            <p14:sldId id="6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56" userDrawn="1">
          <p15:clr>
            <a:srgbClr val="A4A3A4"/>
          </p15:clr>
        </p15:guide>
        <p15:guide id="2" pos="28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刘现甫" initials="A" lastIdx="1" clrIdx="0"/>
  <p:cmAuthor id="251" name="王明明" initials="王" lastIdx="0" clrIdx="250"/>
  <p:cmAuthor id="1" name="幸全" initials="幸全" lastIdx="1" clrIdx="0"/>
  <p:cmAuthor id="350496903" name="Q_in" initials="Q" lastIdx="1" clrIdx="15"/>
  <p:cmAuthor id="252" name="Amber" initials="A" lastIdx="0" clrIdx="251"/>
  <p:cmAuthor id="2" name="作者" initials="A" lastIdx="0" clrIdx="1"/>
  <p:cmAuthor id="253" name="Viola" initials="V" lastIdx="0" clrIdx="252"/>
  <p:cmAuthor id="3" name="杨玉仙" initials="杨" lastIdx="1" clrIdx="2"/>
  <p:cmAuthor id="254" name="40733" initials="4" lastIdx="0" clrIdx="253"/>
  <p:cmAuthor id="4" name="Administrator" initials="A" lastIdx="4" clrIdx="3"/>
  <p:cmAuthor id="255" name="yangyanxia" initials="y" lastIdx="0" clrIdx="254"/>
  <p:cmAuthor id="5" name="宋洁然" initials="宋" lastIdx="2" clrIdx="1"/>
  <p:cmAuthor id="256" name="liuruimin" initials="l" lastIdx="0" clrIdx="255"/>
  <p:cmAuthor id="6" name="ming qiu" initials="m" lastIdx="17" clrIdx="1"/>
  <p:cmAuthor id="257" name="shenxy" initials="s" lastIdx="0" clrIdx="256"/>
  <p:cmAuthor id="7" name="1206988966@qq.com" initials="1" lastIdx="1" clrIdx="2"/>
  <p:cmAuthor id="258" name="ykh" initials="y" lastIdx="0" clrIdx="257"/>
  <p:cmAuthor id="8" name="姜伟光" initials="姜" lastIdx="1" clrIdx="0"/>
  <p:cmAuthor id="259" name="xixiaoyu" initials="x" lastIdx="0" clrIdx="258"/>
  <p:cmAuthor id="9" name="cosmos" initials="c" lastIdx="1" clrIdx="8"/>
  <p:cmAuthor id="260" name="品牌产品发展中心-金雪梅" initials="产品发展-金雪梅" lastIdx="0" clrIdx="259"/>
  <p:cmAuthor id="953549512" name="赵歌" initials="赵" lastIdx="1" clrIdx="8"/>
  <p:cmAuthor id="261" name="zhangmin" initials="z" lastIdx="0" clrIdx="260"/>
  <p:cmAuthor id="10" name="user" initials="u" lastIdx="7" clrIdx="9"/>
  <p:cmAuthor id="11" name="liyuqinzi" initials="l" lastIdx="1" clrIdx="10"/>
  <p:cmAuthor id="262" name="产品开发部-马骏骁" initials="马骏骁" lastIdx="0" clrIdx="261"/>
  <p:cmAuthor id="12" name="叶欢欢" initials="A" lastIdx="1" clrIdx="11"/>
  <p:cmAuthor id="263" name="生 雅娴" initials="生" lastIdx="0" clrIdx="262"/>
  <p:cmAuthor id="13" name="lst" initials="lhl" lastIdx="1" clrIdx="12"/>
  <p:cmAuthor id="264" name="法务部-李庆" initials="法务部-李庆" lastIdx="0" clrIdx="263"/>
  <p:cmAuthor id="14" name="未知用户2" initials="未" lastIdx="1" clrIdx="0"/>
  <p:cmAuthor id="265" name="zhangchaoying" initials="z" lastIdx="0" clrIdx="264"/>
  <p:cmAuthor id="15" name="zhujisong" initials="z" lastIdx="1" clrIdx="14"/>
  <p:cmAuthor id="266" name="bing" initials="b" lastIdx="0" clrIdx="265"/>
  <p:cmAuthor id="16" name="研发创新部-汪秀平" initials="WXP" lastIdx="2" clrIdx="15"/>
  <p:cmAuthor id="267" name="程百川" initials="程百川" lastIdx="0" clrIdx="266"/>
  <p:cmAuthor id="17" name="未知用户3" initials="未知用户3" lastIdx="1" clrIdx="5"/>
  <p:cmAuthor id="268" name="Wangzhi gang" initials="Wg" lastIdx="0" clrIdx="267"/>
  <p:cmAuthor id="18" name="未知用户4" initials="未知用户4" lastIdx="1" clrIdx="6"/>
  <p:cmAuthor id="269" name="Admin" initials="A" lastIdx="0" clrIdx="268"/>
  <p:cmAuthor id="19" name="未知用户5" initials="未知用户5" lastIdx="1" clrIdx="7"/>
  <p:cmAuthor id="270" name="函 数" initials="函" lastIdx="0" clrIdx="269"/>
  <p:cmAuthor id="20" name="未知用户6" initials="未知用户6" lastIdx="1" clrIdx="8"/>
  <p:cmAuthor id="271" name="Windows 用户" initials="W" lastIdx="0" clrIdx="270"/>
  <p:cmAuthor id="21" name="未知用户7" initials="未知用户7" lastIdx="1" clrIdx="9"/>
  <p:cmAuthor id="272" name="小米" initials="小" lastIdx="0" clrIdx="271"/>
  <p:cmAuthor id="22" name=" " initials=" " lastIdx="1" clrIdx="3"/>
  <p:cmAuthor id="273" name="liuxiao" initials="l" lastIdx="0" clrIdx="272"/>
  <p:cmAuthor id="23" name="43928" initials="4" lastIdx="1" clrIdx="22"/>
  <p:cmAuthor id="274" name="未知用户28" initials="未" lastIdx="0" clrIdx="273"/>
  <p:cmAuthor id="24" name="威 徐" initials="威" lastIdx="13" clrIdx="9"/>
  <p:cmAuthor id="275" name="kaka1278" initials="k" lastIdx="0" clrIdx="274"/>
  <p:cmAuthor id="25" name="Hewlett-Packard Company" initials="H" lastIdx="1" clrIdx="0"/>
  <p:cmAuthor id="276" name="未知用户26" initials="未" lastIdx="0" clrIdx="275"/>
  <p:cmAuthor id="26" name="20070062" initials="2" lastIdx="1" clrIdx="25"/>
  <p:cmAuthor id="277" name="未知用户27" initials="未" lastIdx="0" clrIdx="276"/>
  <p:cmAuthor id="27" name="肖华 施" initials="肖" lastIdx="1" clrIdx="8"/>
  <p:cmAuthor id="278" name="lenovo" initials="l" lastIdx="0" clrIdx="277"/>
  <p:cmAuthor id="28" name="刘虎" initials="刘" lastIdx="1" clrIdx="0"/>
  <p:cmAuthor id="29" name="20040304" initials="王犇" lastIdx="2" clrIdx="28"/>
  <p:cmAuthor id="31" name="sujy" initials="s" lastIdx="1" clrIdx="30"/>
  <p:cmAuthor id="1483810881" name="WPS_1679281038" initials="W" lastIdx="1" clrIdx="2"/>
  <p:cmAuthor id="37" name="Vanessa Vanessa Carels van de Vliet" initials="VVCvdV [21]" lastIdx="1" clrIdx="36"/>
  <p:cmAuthor id="38" name="Veena Pureswaran" initials="VP" lastIdx="1" clrIdx="37"/>
  <p:cmAuthor id="39" name="熊倩倩" initials="熊" lastIdx="0" clrIdx="38"/>
  <p:cmAuthor id="41" name="8613503829265" initials="8" lastIdx="0" clrIdx="40"/>
  <p:cmAuthor id="42" name="Yang Bonnie" initials="YB" lastIdx="0" clrIdx="41"/>
  <p:cmAuthor id="43" name="Zhou Summer" initials="ZS" lastIdx="0" clrIdx="42"/>
  <p:cmAuthor id="44" name="admin" initials="a" lastIdx="0" clrIdx="43"/>
  <p:cmAuthor id="45" name="hulumaiti arman" initials="ha" lastIdx="0" clrIdx="44"/>
  <p:cmAuthor id="46" name="qqw" initials="q" lastIdx="0" clrIdx="45"/>
  <p:cmAuthor id="47" name="35804" initials="3" lastIdx="0" clrIdx="46"/>
  <p:cmAuthor id="48" name="EDZ" initials="E" lastIdx="0" clrIdx="47"/>
  <p:cmAuthor id="49" name="03703" initials="0" lastIdx="0" clrIdx="48"/>
  <p:cmAuthor id="50" name="04024" initials="0" lastIdx="0" clrIdx="49"/>
  <p:cmAuthor id="51" name="wqian" initials="w" lastIdx="0" clrIdx="50"/>
  <p:cmAuthor id="52" name="Pamela H" initials="A" lastIdx="36" clrIdx="51"/>
  <p:cmAuthor id="57" name="骆倩怡_Znauj26B" initials="authorId_382814100" lastIdx="0" clrIdx="56"/>
  <p:cmAuthor id="59" name="渠道推广部-金诗怡" initials="渠道推广部-金诗怡" lastIdx="0" clrIdx="58"/>
  <p:cmAuthor id="60" name="zhengli" initials="z" lastIdx="0" clrIdx="59"/>
  <p:cmAuthor id="61" name="ASUS" initials="A" lastIdx="0" clrIdx="60"/>
  <p:cmAuthor id="62" name="eddy@acemiss.com" initials="e" lastIdx="0" clrIdx="61"/>
  <p:cmAuthor id="63" name="¥Intelligence¥" initials="¥" lastIdx="0" clrIdx="62"/>
  <p:cmAuthor id="64" name="产品开发部-姜文畅" initials="产品开发部-姜文畅" lastIdx="0" clrIdx="63"/>
  <p:cmAuthor id="65" name="543817612@qq.com" initials="5" lastIdx="0" clrIdx="64"/>
  <p:cmAuthor id="66" name="x wduo" initials="xw" lastIdx="0" clrIdx="65"/>
  <p:cmAuthor id="67" name="品牌产品建设中心" initials="品牌产品建设中心" lastIdx="0" clrIdx="66"/>
  <p:cmAuthor id="68" name="jinshiyi" initials="j" lastIdx="0" clrIdx="67"/>
  <p:cmAuthor id="69" name="Yan Zoe" initials="Y" lastIdx="0" clrIdx="68"/>
  <p:cmAuthor id="70" name="江培芸" initials="jiang" lastIdx="0" clrIdx="69"/>
  <p:cmAuthor id="71" name="Vanessa Carels van de Vliet" initials="VCV [87]" lastIdx="1" clrIdx="70"/>
  <p:cmAuthor id="72" name="史 培培" initials="史" lastIdx="1" clrIdx="71"/>
  <p:cmAuthor id="73" name="品牌管理部-王晓凤" initials="王晓凤" lastIdx="0" clrIdx="72"/>
  <p:cmAuthor id="74" name="wangni wangni" initials="" lastIdx="0" clrIdx="73"/>
  <p:cmAuthor id="75" name="wang" initials="" lastIdx="0" clrIdx="74"/>
  <p:cmAuthor id="76" name="xps" initials="x" lastIdx="2" clrIdx="25"/>
  <p:cmAuthor id="77" name="5391" initials="5" lastIdx="1" clrIdx="26"/>
  <p:cmAuthor id="277221797" name="小任同学" initials="小" lastIdx="1" clrIdx="14"/>
  <p:cmAuthor id="78" name="未知用户29" initials="未" lastIdx="0" clrIdx="77"/>
  <p:cmAuthor id="79" name="未知用户30" initials="未" lastIdx="0" clrIdx="78"/>
  <p:cmAuthor id="80" name="yangkun" initials="y" lastIdx="0" clrIdx="79"/>
  <p:cmAuthor id="81" name="Lenovo User" initials="L" lastIdx="0" clrIdx="80"/>
  <p:cmAuthor id="82" name="hys2" initials="h" lastIdx="0" clrIdx="81"/>
  <p:cmAuthor id="83" name="朱绍春" initials="朱" lastIdx="0" clrIdx="82"/>
  <p:cmAuthor id="84" name="邹洋" initials="邹" lastIdx="0" clrIdx="83"/>
  <p:cmAuthor id="85" name="孟祥超" initials="孟" lastIdx="0" clrIdx="84"/>
  <p:cmAuthor id="86" name="贡鑫" initials="贡" lastIdx="0" clrIdx="85"/>
  <p:cmAuthor id="87" name="administrator1" initials="a" lastIdx="0" clrIdx="86"/>
  <p:cmAuthor id="88" name="杜雪梅" initials="杜" lastIdx="0" clrIdx="87"/>
  <p:cmAuthor id="89" name="仝德志" initials="仝" lastIdx="0" clrIdx="88"/>
  <p:cmAuthor id="90" name="马静" initials="马" lastIdx="0" clrIdx="89"/>
  <p:cmAuthor id="91" name="liying" initials="l" lastIdx="0" clrIdx="90"/>
  <p:cmAuthor id="92" name="张钦" initials="张" lastIdx="0" clrIdx="91"/>
  <p:cmAuthor id="93" name="lishouting" initials="l" lastIdx="0" clrIdx="92"/>
  <p:cmAuthor id="94" name="nine" initials="n" lastIdx="0" clrIdx="93"/>
  <p:cmAuthor id="95" name="涛娜" initials="涛" lastIdx="0" clrIdx="94"/>
  <p:cmAuthor id="96" name="赵兰玉" initials="赵" lastIdx="0" clrIdx="95"/>
  <p:cmAuthor id="97" name="桓蕾" initials="桓" lastIdx="0" clrIdx="96"/>
  <p:cmAuthor id="98" name="杜娇龙" initials="杜" lastIdx="0" clrIdx="97"/>
  <p:cmAuthor id="99" name="鲍华明" initials="鲍" lastIdx="0" clrIdx="98"/>
  <p:cmAuthor id="100" name="Qingyunli" initials="Q" lastIdx="0" clrIdx="99"/>
  <p:cmAuthor id="101" name="刘广艳" initials="刘" lastIdx="0" clrIdx="100"/>
  <p:cmAuthor id="102" name="王向羽" initials="王" lastIdx="0" clrIdx="101"/>
  <p:cmAuthor id="103" name="邹积逊" initials="邹" lastIdx="0" clrIdx="102"/>
  <p:cmAuthor id="104" name="吴军" initials="吴" lastIdx="0" clrIdx="103"/>
  <p:cmAuthor id="105" name="广权" initials="广" lastIdx="0" clrIdx="104"/>
  <p:cmAuthor id="106" name="番茄花园" initials="番" lastIdx="0" clrIdx="105"/>
  <p:cmAuthor id="107" name="evil" initials="e" lastIdx="0" clrIdx="106"/>
  <p:cmAuthor id="108" name="dell" initials="d" lastIdx="0" clrIdx="107"/>
  <p:cmAuthor id="109" name="叶得会" initials="叶" lastIdx="0" clrIdx="108"/>
  <p:cmAuthor id="110" name="米拉" initials="米" lastIdx="0" clrIdx="109"/>
  <p:cmAuthor id="111" name="木子吉" initials="木" lastIdx="0" clrIdx="110"/>
  <p:cmAuthor id="112" name="未知用户8" initials="未" lastIdx="0" clrIdx="111"/>
  <p:cmAuthor id="113" name="未知用户9" initials="未" lastIdx="0" clrIdx="112"/>
  <p:cmAuthor id="114" name="yinan" initials="y" lastIdx="0" clrIdx="113"/>
  <p:cmAuthor id="115" name="USER" initials="U" lastIdx="0" clrIdx="114"/>
  <p:cmAuthor id="116" name="未知用户17" initials="未" lastIdx="0" clrIdx="115"/>
  <p:cmAuthor id="117" name="未知用户18" initials="未" lastIdx="0" clrIdx="116"/>
  <p:cmAuthor id="118" name="未知用户20" initials="未" lastIdx="0" clrIdx="117"/>
  <p:cmAuthor id="119" name="原鹏" initials="原" lastIdx="0" clrIdx="118"/>
  <p:cmAuthor id="120" name="未知用户19" initials="未" lastIdx="0" clrIdx="119"/>
  <p:cmAuthor id="121" name="hyrx05" initials="h" lastIdx="0" clrIdx="120"/>
  <p:cmAuthor id="122" name="陈尚文" initials="陈" lastIdx="0" clrIdx="121"/>
  <p:cmAuthor id="123" name="张静" initials="张" lastIdx="0" clrIdx="122"/>
  <p:cmAuthor id="124" name="张宏伟" initials="张" lastIdx="0" clrIdx="123"/>
  <p:cmAuthor id="125" name="未知用户22" initials="未" lastIdx="0" clrIdx="124"/>
  <p:cmAuthor id="126" name="张 开阔" initials="张" lastIdx="0" clrIdx="125"/>
  <p:cmAuthor id="127" name="吕志勇" initials="吕" lastIdx="0" clrIdx="126"/>
  <p:cmAuthor id="128" name="刘彤彤" initials="刘" lastIdx="0" clrIdx="127"/>
  <p:cmAuthor id="129" name="rq fan" initials="r" lastIdx="0" clrIdx="128"/>
  <p:cmAuthor id="130" name="何已龙" initials="何" lastIdx="0" clrIdx="129"/>
  <p:cmAuthor id="131" name="334857932@qq.com" initials="3" lastIdx="0" clrIdx="130"/>
  <p:cmAuthor id="132" name="张雁" initials="张" lastIdx="0" clrIdx="131"/>
  <p:cmAuthor id="133" name="KC" initials="K" lastIdx="0" clrIdx="132"/>
  <p:cmAuthor id="134" name="陈桂枝" initials="陈" lastIdx="0" clrIdx="133"/>
  <p:cmAuthor id="135" name="未知用户12" initials="未" lastIdx="0" clrIdx="134"/>
  <p:cmAuthor id="136" name="Microsoft 帐户" initials="M" lastIdx="0" clrIdx="135"/>
  <p:cmAuthor id="137" name="刘艳龙" initials="刘" lastIdx="0" clrIdx="136"/>
  <p:cmAuthor id="138" name="宋少霞" initials="宋" lastIdx="0" clrIdx="137"/>
  <p:cmAuthor id="139" name="李威" initials="李" lastIdx="0" clrIdx="138"/>
  <p:cmAuthor id="140" name="李明" initials="李" lastIdx="0" clrIdx="139"/>
  <p:cmAuthor id="141" name="未知用户1" initials="未" lastIdx="0" clrIdx="140"/>
  <p:cmAuthor id="142" name="朱悦龙" initials="朱" lastIdx="0" clrIdx="141"/>
  <p:cmAuthor id="143" name="吴铁映" initials="吴" lastIdx="0" clrIdx="142"/>
  <p:cmAuthor id="144" name="未知用户13" initials="未" lastIdx="0" clrIdx="143"/>
  <p:cmAuthor id="145" name="微软用户" initials="微" lastIdx="0" clrIdx="144"/>
  <p:cmAuthor id="146" name="thinkpad" initials="t" lastIdx="0" clrIdx="145"/>
  <p:cmAuthor id="147" name="刘传坤" initials="刘" lastIdx="0" clrIdx="146"/>
  <p:cmAuthor id="148" name="panhong" initials="p" lastIdx="0" clrIdx="147"/>
  <p:cmAuthor id="149" name="李丽华" initials="李" lastIdx="0" clrIdx="148"/>
  <p:cmAuthor id="150" name="jl liu" initials="j" lastIdx="0" clrIdx="149"/>
  <p:cmAuthor id="151" name="博洋家纺   夏小飞" initials="authorId_4092029" lastIdx="0" clrIdx="150"/>
  <p:cmAuthor id="152" name="China" initials="C" lastIdx="0" clrIdx="151"/>
  <p:cmAuthor id="153" name="周 鑫沛" initials="周" lastIdx="0" clrIdx="152"/>
  <p:cmAuthor id="154" name="宋婉瑜" initials="宋婉瑜" lastIdx="0" clrIdx="153"/>
  <p:cmAuthor id="155" name="吴铭锐" initials="吴" lastIdx="0" clrIdx="154"/>
  <p:cmAuthor id="156" name="李百秋" initials="李" lastIdx="0" clrIdx="155"/>
  <p:cmAuthor id="157" name="杨静" initials="杨" lastIdx="0" clrIdx="156"/>
  <p:cmAuthor id="158" name="Zhou, Judy" initials="Z" lastIdx="0" clrIdx="157"/>
  <p:cmAuthor id="159" name="范作霖" initials="范" lastIdx="0" clrIdx="158"/>
  <p:cmAuthor id="160" name="张立鑫" initials="张" lastIdx="0" clrIdx="159"/>
  <p:cmAuthor id="161" name="包珊珊" initials="包" lastIdx="0" clrIdx="160"/>
  <p:cmAuthor id="162" name="YuQing" initials="Y" lastIdx="0" clrIdx="161"/>
  <p:cmAuthor id="163" name="Youwen Sun" initials="Y" lastIdx="0" clrIdx="162"/>
  <p:cmAuthor id="164" name="未知" initials="未" lastIdx="0" clrIdx="163"/>
  <p:cmAuthor id="165" name="周满红" initials="周" lastIdx="0" clrIdx="164"/>
  <p:cmAuthor id="166" name="未知用户10" initials="未" lastIdx="0" clrIdx="165"/>
  <p:cmAuthor id="167" name="未知用户11" initials="未" lastIdx="0" clrIdx="166"/>
  <p:cmAuthor id="168" name="魏永生" initials="魏" lastIdx="0" clrIdx="167"/>
  <p:cmAuthor id="169" name="dingbo" initials="d" lastIdx="0" clrIdx="168"/>
  <p:cmAuthor id="170" name="郝崇" initials="郝" lastIdx="0" clrIdx="169"/>
  <p:cmAuthor id="171" name="吴杰" initials="吴" lastIdx="0" clrIdx="170"/>
  <p:cmAuthor id="172" name="刘丽仙" initials="刘" lastIdx="0" clrIdx="171"/>
  <p:cmAuthor id="173" name="陶川" initials="陶" lastIdx="0" clrIdx="172"/>
  <p:cmAuthor id="174" name="张杰" initials="张" lastIdx="0" clrIdx="173"/>
  <p:cmAuthor id="175" name="杨艳霞" initials="杨" lastIdx="0" clrIdx="174"/>
  <p:cmAuthor id="176" name="吕喜龙" initials="吕" lastIdx="0" clrIdx="175"/>
  <p:cmAuthor id="177" name="andres.x.gomez" initials="a" lastIdx="0" clrIdx="176"/>
  <p:cmAuthor id="178" name="丁芙蓉" initials="丁" lastIdx="0" clrIdx="177"/>
  <p:cmAuthor id="179" name="gtmc" initials="g" lastIdx="0" clrIdx="178"/>
  <p:cmAuthor id="180" name="chunsong_hu" initials="c" lastIdx="0" clrIdx="179"/>
  <p:cmAuthor id="181" name="未知用户23" initials="未" lastIdx="0" clrIdx="180"/>
  <p:cmAuthor id="182" name="未知用户24" initials="未" lastIdx="0" clrIdx="181"/>
  <p:cmAuthor id="183" name="未知用户25" initials="未" lastIdx="0" clrIdx="182"/>
  <p:cmAuthor id="184" name="李刚" initials="李" lastIdx="0" clrIdx="183"/>
  <p:cmAuthor id="185" name="sasa" initials="s" lastIdx="0" clrIdx="184"/>
  <p:cmAuthor id="186" name="13911" initials="1" lastIdx="0" clrIdx="185"/>
  <p:cmAuthor id="187" name="盖盖" initials="盖" lastIdx="0" clrIdx="186"/>
  <p:cmAuthor id="188" name="pangshiyi" initials="p" lastIdx="0" clrIdx="187"/>
  <p:cmAuthor id="189" name="liwanwan" initials="l" lastIdx="0" clrIdx="188"/>
  <p:cmAuthor id="190" name="nanya" initials="n" lastIdx="0" clrIdx="189"/>
  <p:cmAuthor id="191" name="xiumu" initials="x" lastIdx="0" clrIdx="190"/>
  <p:cmAuthor id="192" name="韩佳楠" initials="韩" lastIdx="0" clrIdx="191"/>
  <p:cmAuthor id="193" name="梁 金池" initials="梁" lastIdx="0" clrIdx="192"/>
  <p:cmAuthor id="194" name="小倍" initials="小" lastIdx="0" clrIdx="193"/>
  <p:cmAuthor id="195" name="john" initials="j" lastIdx="0" clrIdx="194"/>
  <p:cmAuthor id="196" name="罗婉荧" initials="罗" lastIdx="0" clrIdx="195"/>
  <p:cmAuthor id="197" name="天蓝物" initials="天蓝物" lastIdx="0" clrIdx="196"/>
  <p:cmAuthor id="198" name="蹦擦擦。_jYziZV7N" initials="authorId_202819222" lastIdx="0" clrIdx="197"/>
  <p:cmAuthor id="199" name="Thorn_3Q3yrQri" initials="authorId_953392269" lastIdx="0" clrIdx="198"/>
  <p:cmAuthor id="200" name="HFP" initials="H" lastIdx="0" clrIdx="199"/>
  <p:cmAuthor id="201" name="suran" initials="s" lastIdx="0" clrIdx="200"/>
  <p:cmAuthor id="202" name="zhiyi" initials="z" lastIdx="0" clrIdx="201"/>
  <p:cmAuthor id="203" name="EDY" initials="E" lastIdx="0" clrIdx="202"/>
  <p:cmAuthor id="204" name="wanjiang" initials="w" lastIdx="0" clrIdx="203"/>
  <p:cmAuthor id="205" name="隽秀1" initials="隽" lastIdx="0" clrIdx="204"/>
  <p:cmAuthor id="206" name="youjiali" initials="y" lastIdx="0" clrIdx="205"/>
  <p:cmAuthor id="207" name="baiye" initials="b" lastIdx="0" clrIdx="206"/>
  <p:cmAuthor id="208" name="yekui" initials="y" lastIdx="0" clrIdx="207"/>
  <p:cmAuthor id="209" name="zoey456@dingtalk.com" initials="z" lastIdx="0" clrIdx="208"/>
  <p:cmAuthor id="210" name="zhangyunlei" initials="z" lastIdx="0" clrIdx="209"/>
  <p:cmAuthor id="506352300" name="小双双" initials="小" lastIdx="1" clrIdx="23"/>
  <p:cmAuthor id="211" name="jiayi" initials="j" lastIdx="0" clrIdx="210"/>
  <p:cmAuthor id="212" name="技术中心-汪秀平" initials="技术中心-汪秀平" lastIdx="0" clrIdx="211"/>
  <p:cmAuthor id="213" name="zhangziling" initials="z" lastIdx="0" clrIdx="212"/>
  <p:cmAuthor id="214" name="技术中心-王姗姗" initials="技术中心-王姗姗" lastIdx="0" clrIdx="213"/>
  <p:cmAuthor id="215" name="品牌产品发展中心-高雅琼" initials="品牌产品发展中心" lastIdx="0" clrIdx="214"/>
  <p:cmAuthor id="216" name="Liu Ruimin" initials="LR" lastIdx="0" clrIdx="215"/>
  <p:cmAuthor id="217" name="xiaoqiao83925@126.com" initials="x" lastIdx="0" clrIdx="216"/>
  <p:cmAuthor id="218" name="配方-邱孝弘" initials="配" lastIdx="0" clrIdx="217"/>
  <p:cmAuthor id="219" name="技术中心-王樱" initials="技术中心-王樱" lastIdx="0" clrIdx="218"/>
  <p:cmAuthor id="220" name="雅娴 生" initials="雅生" lastIdx="0" clrIdx="219"/>
  <p:cmAuthor id="221" name="消费者洞察部-刘梦" initials="消费者洞察部-刘梦" lastIdx="0" clrIdx="220"/>
  <p:cmAuthor id="222" name="yukehan" initials="y" lastIdx="0" clrIdx="221"/>
  <p:cmAuthor id="223" name="王志虎" initials="王" lastIdx="0" clrIdx="222"/>
  <p:cmAuthor id="224" name="侯 林" initials="侯" lastIdx="0" clrIdx="223"/>
  <p:cmAuthor id="225" name="孙大威" initials="孙" lastIdx="0" clrIdx="224"/>
  <p:cmAuthor id="226" name="徐仕超" initials="徐" lastIdx="0" clrIdx="225"/>
  <p:cmAuthor id="227" name="xin" initials="x" lastIdx="0" clrIdx="226"/>
  <p:cmAuthor id="228" name="未知用户21" initials="未" lastIdx="0" clrIdx="227"/>
  <p:cmAuthor id="229" name="未知用户14" initials="未" lastIdx="0" clrIdx="228"/>
  <p:cmAuthor id="230" name="未知用户15" initials="未" lastIdx="0" clrIdx="229"/>
  <p:cmAuthor id="231" name="未知用户16" initials="未" lastIdx="0" clrIdx="230"/>
  <p:cmAuthor id="232" name="纪海燕" initials="纪" lastIdx="0" clrIdx="231"/>
  <p:cmAuthor id="233" name="李永欣" initials="李" lastIdx="0" clrIdx="232"/>
  <p:cmAuthor id="234" name="许弘扬" initials="许" lastIdx="0" clrIdx="233"/>
  <p:cmAuthor id="235" name="文逸_zEruQvEF" initials="authorId_162861210" lastIdx="0" clrIdx="234"/>
  <p:cmAuthor id="236" name="MGCC21-03-015" initials="M" lastIdx="0" clrIdx="235"/>
  <p:cmAuthor id="237" name="贾清山" initials="贾" lastIdx="0" clrIdx="236"/>
  <p:cmAuthor id="238" name="LEO L" initials="L" lastIdx="0" clrIdx="237"/>
  <p:cmAuthor id="239" name="马海燕" initials="马" lastIdx="0" clrIdx="238"/>
  <p:cmAuthor id="240" name="libin1204@163.com" initials="l" lastIdx="0" clrIdx="239"/>
  <p:cmAuthor id="241" name="Pei" initials="P" lastIdx="0" clrIdx="240"/>
  <p:cmAuthor id="242" name="徐光宇" initials="徐" lastIdx="0" clrIdx="241"/>
  <p:cmAuthor id="243" name="mac" initials="m" lastIdx="0" clrIdx="242"/>
  <p:cmAuthor id="244" name="Liu, Leo (MBSHR cs)" initials="L" lastIdx="0" clrIdx="243"/>
  <p:cmAuthor id="245" name="刘豹" initials="刘" lastIdx="0" clrIdx="244"/>
  <p:cmAuthor id="246" name="张艳芳" initials="张" lastIdx="0" clrIdx="245"/>
  <p:cmAuthor id="247" name="刘春辉" initials="刘" lastIdx="0" clrIdx="246"/>
  <p:cmAuthor id="248" name="leonw" initials="l" lastIdx="0" clrIdx="247"/>
  <p:cmAuthor id="249" name="hp" initials="h" lastIdx="0" clrIdx="248"/>
  <p:cmAuthor id="250" name="Kicoooo" initials="K" lastIdx="0" clrIdx="24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6174"/>
    <a:srgbClr val="E2E9F1"/>
    <a:srgbClr val="0000FF"/>
    <a:srgbClr val="4D7E89"/>
    <a:srgbClr val="A2633C"/>
    <a:srgbClr val="EEECE1"/>
    <a:srgbClr val="E6B9B8"/>
    <a:srgbClr val="06A8DC"/>
    <a:srgbClr val="B8C445"/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-504" y="-96"/>
      </p:cViewPr>
      <p:guideLst>
        <p:guide orient="horz" pos="1656"/>
        <p:guide pos="28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62451" y="1143000"/>
            <a:ext cx="4933099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62025" y="1143000"/>
            <a:ext cx="493395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62025" y="1143000"/>
            <a:ext cx="493395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62025" y="1143000"/>
            <a:ext cx="493395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62025" y="1143000"/>
            <a:ext cx="493395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62025" y="1143000"/>
            <a:ext cx="493395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62025" y="1143000"/>
            <a:ext cx="493395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62025" y="1143000"/>
            <a:ext cx="493395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720725" y="1241425"/>
            <a:ext cx="5356225" cy="334962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720725" y="1241425"/>
            <a:ext cx="5356225" cy="334962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A3E72-7AE6-45E3-B11F-2DC7985C5C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62025" y="1143000"/>
            <a:ext cx="493395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A3E72-7AE6-45E3-B11F-2DC7985C5C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A3E72-7AE6-45E3-B11F-2DC7985C5C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62025" y="1143000"/>
            <a:ext cx="493395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776954"/>
            <a:ext cx="7772400" cy="122611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41379"/>
            <a:ext cx="6400800" cy="14617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29077"/>
            <a:ext cx="2057400" cy="488060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29077"/>
            <a:ext cx="6019800" cy="488060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3214753" y="1602586"/>
            <a:ext cx="2714496" cy="3018788"/>
          </a:xfrm>
          <a:custGeom>
            <a:avLst/>
            <a:gdLst>
              <a:gd name="connsiteX0" fmla="*/ 1809664 w 3619328"/>
              <a:gd name="connsiteY0" fmla="*/ 0 h 3619328"/>
              <a:gd name="connsiteX1" fmla="*/ 3619328 w 3619328"/>
              <a:gd name="connsiteY1" fmla="*/ 1809664 h 3619328"/>
              <a:gd name="connsiteX2" fmla="*/ 1809664 w 3619328"/>
              <a:gd name="connsiteY2" fmla="*/ 3619328 h 3619328"/>
              <a:gd name="connsiteX3" fmla="*/ 0 w 3619328"/>
              <a:gd name="connsiteY3" fmla="*/ 1809664 h 3619328"/>
              <a:gd name="connsiteX4" fmla="*/ 1809664 w 3619328"/>
              <a:gd name="connsiteY4" fmla="*/ 0 h 361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328" h="3619328">
                <a:moveTo>
                  <a:pt x="1809664" y="0"/>
                </a:moveTo>
                <a:cubicBezTo>
                  <a:pt x="2809114" y="0"/>
                  <a:pt x="3619328" y="810214"/>
                  <a:pt x="3619328" y="1809664"/>
                </a:cubicBezTo>
                <a:cubicBezTo>
                  <a:pt x="3619328" y="2809114"/>
                  <a:pt x="2809114" y="3619328"/>
                  <a:pt x="1809664" y="3619328"/>
                </a:cubicBezTo>
                <a:cubicBezTo>
                  <a:pt x="810214" y="3619328"/>
                  <a:pt x="0" y="2809114"/>
                  <a:pt x="0" y="1809664"/>
                </a:cubicBezTo>
                <a:cubicBezTo>
                  <a:pt x="0" y="810214"/>
                  <a:pt x="810214" y="0"/>
                  <a:pt x="18096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9068"/>
            <a:ext cx="8229600" cy="95334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3CFA1-09FA-4DD4-B7A2-8B7F73F94D3D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7A4C1-3DFE-4ECB-8CF6-9AC0B36B07D2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2" y="982951"/>
            <a:ext cx="8368363" cy="192688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396875" indent="0">
              <a:buNone/>
              <a:defRPr sz="1000"/>
            </a:lvl2pPr>
            <a:lvl3pPr marL="793115" indent="0">
              <a:buNone/>
              <a:defRPr sz="835"/>
            </a:lvl3pPr>
            <a:lvl4pPr marL="1189355" indent="0">
              <a:buNone/>
              <a:defRPr sz="750"/>
            </a:lvl4pPr>
            <a:lvl5pPr marL="1586230" indent="0">
              <a:buNone/>
              <a:defRPr sz="750"/>
            </a:lvl5pPr>
            <a:lvl6pPr marL="1983105" indent="0">
              <a:buNone/>
              <a:defRPr sz="750"/>
            </a:lvl6pPr>
            <a:lvl7pPr marL="2379345" indent="0">
              <a:buNone/>
              <a:defRPr sz="750"/>
            </a:lvl7pPr>
            <a:lvl8pPr marL="2775585" indent="0">
              <a:buNone/>
              <a:defRPr sz="750"/>
            </a:lvl8pPr>
            <a:lvl9pPr marL="3172460" indent="0">
              <a:buNone/>
              <a:defRPr sz="750"/>
            </a:lvl9pPr>
          </a:lstStyle>
          <a:p>
            <a:pPr lvl="0"/>
            <a:r>
              <a:rPr lang="en-US" dirty="0"/>
              <a:t>CLICK TO EDITE SUBTITLE</a:t>
            </a:r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2" y="379597"/>
            <a:ext cx="8368363" cy="55094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08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图片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675683"/>
            <a:ext cx="7772400" cy="11360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424414"/>
            <a:ext cx="7772400" cy="12512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34685"/>
            <a:ext cx="4038600" cy="377498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34685"/>
            <a:ext cx="4038600" cy="377498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80400"/>
            <a:ext cx="4040188" cy="5336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814007"/>
            <a:ext cx="4040188" cy="32956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280400"/>
            <a:ext cx="4041775" cy="5336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814007"/>
            <a:ext cx="4041775" cy="32956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2" y="227745"/>
            <a:ext cx="3008313" cy="9692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744"/>
            <a:ext cx="5111750" cy="48819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2" y="1196983"/>
            <a:ext cx="3008313" cy="391269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4056"/>
            <a:ext cx="5486400" cy="47270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1100"/>
            <a:ext cx="5486400" cy="34320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6758"/>
            <a:ext cx="5486400" cy="67131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2.jpe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29068"/>
            <a:ext cx="8229600" cy="95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334685"/>
            <a:ext cx="8229600" cy="3774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5301688"/>
            <a:ext cx="2133600" cy="304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5301688"/>
            <a:ext cx="2895600" cy="304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5301688"/>
            <a:ext cx="2133600" cy="3045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image" Target="../media/image13.png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image" Target="../media/image12.png"/><Relationship Id="rId2" Type="http://schemas.openxmlformats.org/officeDocument/2006/relationships/tags" Target="../tags/tag18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image" Target="../media/image17.png"/><Relationship Id="rId15" Type="http://schemas.openxmlformats.org/officeDocument/2006/relationships/tags" Target="../tags/tag26.xml"/><Relationship Id="rId14" Type="http://schemas.openxmlformats.org/officeDocument/2006/relationships/image" Target="../media/image16.png"/><Relationship Id="rId13" Type="http://schemas.openxmlformats.org/officeDocument/2006/relationships/tags" Target="../tags/tag25.xml"/><Relationship Id="rId12" Type="http://schemas.openxmlformats.org/officeDocument/2006/relationships/image" Target="../media/image15.png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tags" Target="../tags/tag1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29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1" Type="http://schemas.openxmlformats.org/officeDocument/2006/relationships/tags" Target="../tags/tag30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1.xml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33.xml"/><Relationship Id="rId2" Type="http://schemas.openxmlformats.org/officeDocument/2006/relationships/image" Target="../media/image27.jpeg"/><Relationship Id="rId1" Type="http://schemas.openxmlformats.org/officeDocument/2006/relationships/tags" Target="../tags/tag32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3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39.png"/><Relationship Id="rId10" Type="http://schemas.openxmlformats.org/officeDocument/2006/relationships/image" Target="../media/image38.png"/><Relationship Id="rId1" Type="http://schemas.openxmlformats.org/officeDocument/2006/relationships/tags" Target="../tags/tag35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tags" Target="../tags/tag36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37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4.png"/><Relationship Id="rId1" Type="http://schemas.openxmlformats.org/officeDocument/2006/relationships/tags" Target="../tags/tag38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" Type="http://schemas.openxmlformats.org/officeDocument/2006/relationships/image" Target="../media/image4.png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.xml"/><Relationship Id="rId2" Type="http://schemas.openxmlformats.org/officeDocument/2006/relationships/image" Target="../media/image7.png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0.xml"/><Relationship Id="rId2" Type="http://schemas.openxmlformats.org/officeDocument/2006/relationships/image" Target="../media/image8.png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2.xml"/><Relationship Id="rId2" Type="http://schemas.openxmlformats.org/officeDocument/2006/relationships/image" Target="../media/image9.png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.xml"/><Relationship Id="rId2" Type="http://schemas.openxmlformats.org/officeDocument/2006/relationships/image" Target="../media/image10.png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6.xml"/><Relationship Id="rId2" Type="http://schemas.openxmlformats.org/officeDocument/2006/relationships/image" Target="../media/image11.png"/><Relationship Id="rId1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832610" y="1947863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483870" y="3489960"/>
          <a:ext cx="8048673" cy="4476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2891"/>
                <a:gridCol w="2682891"/>
                <a:gridCol w="2682891"/>
              </a:tblGrid>
              <a:tr h="575636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000" b="1" i="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000" b="1" i="0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00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主题活动数</a:t>
                      </a:r>
                      <a:endParaRPr lang="zh-CN" altLang="en-US" sz="1000" b="1" i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000" dirty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目标业绩（万元）</a:t>
                      </a:r>
                      <a:endParaRPr lang="zh-CN" altLang="en-US" sz="1000" b="1" i="0" dirty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/>
                </a:tc>
              </a:tr>
              <a:tr h="575078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sz="9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百货</a:t>
                      </a: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</a:t>
                      </a:r>
                      <a:r>
                        <a:rPr lang="zh-CN" sz="9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部合计</a:t>
                      </a:r>
                      <a:endParaRPr 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9525" indent="0" algn="ctr" fontAlgn="ctr"/>
                      <a:endParaRPr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  <a:endParaRPr lang="en-US" sz="11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99</a:t>
                      </a:r>
                      <a:endParaRPr lang="en-US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/>
                </a:tc>
              </a:tr>
              <a:tr h="575636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sz="9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百货</a:t>
                      </a: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</a:t>
                      </a:r>
                      <a:r>
                        <a:rPr lang="zh-CN" sz="9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部部合计</a:t>
                      </a:r>
                      <a:endParaRPr 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9525" indent="0" algn="ctr" fontAlgn="ctr"/>
                      <a:endParaRPr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sz="11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68</a:t>
                      </a:r>
                      <a:endParaRPr sz="11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964565" y="1570355"/>
            <a:ext cx="7666355" cy="745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4800" b="1"/>
              <a:t>百货处</a:t>
            </a:r>
            <a:r>
              <a:rPr lang="en-US" altLang="zh-CN" sz="4800" b="1"/>
              <a:t>5</a:t>
            </a:r>
            <a:r>
              <a:rPr lang="zh-CN" altLang="en-US" sz="4800" b="1"/>
              <a:t>月份主题明细</a:t>
            </a:r>
            <a:endParaRPr lang="zh-CN" altLang="en-US" sz="4800" b="1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5166360" y="854075"/>
            <a:ext cx="3747770" cy="4296410"/>
          </a:xfrm>
          <a:prstGeom prst="rect">
            <a:avLst/>
          </a:prstGeom>
          <a:noFill/>
          <a:ln w="0" cmpd="sng">
            <a:solidFill>
              <a:schemeClr val="tx2">
                <a:lumMod val="20000"/>
                <a:lumOff val="80000"/>
                <a:alpha val="98000"/>
              </a:schemeClr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zh-CN" altLang="en-US"/>
              <a:t>呈现图片</a:t>
            </a:r>
            <a:endParaRPr lang="zh-CN" altLang="en-US"/>
          </a:p>
        </p:txBody>
      </p:sp>
      <p:sp>
        <p:nvSpPr>
          <p:cNvPr id="6" name="文本框 17"/>
          <p:cNvSpPr txBox="1"/>
          <p:nvPr>
            <p:custDataLst>
              <p:tags r:id="rId1"/>
            </p:custDataLst>
          </p:nvPr>
        </p:nvSpPr>
        <p:spPr>
          <a:xfrm>
            <a:off x="112395" y="272546"/>
            <a:ext cx="5053671" cy="394970"/>
          </a:xfrm>
          <a:prstGeom prst="rect">
            <a:avLst/>
          </a:prstGeom>
          <a:noFill/>
          <a:ln>
            <a:noFill/>
          </a:ln>
        </p:spPr>
        <p:txBody>
          <a:bodyPr wrap="square" lIns="87892" tIns="43946" rIns="87892" bIns="43946" rtlCol="0">
            <a:spAutoFit/>
          </a:bodyPr>
          <a:lstStyle/>
          <a:p>
            <a:pPr marL="219710" indent="-219710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应季主推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9-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工厂店新品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-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小食锅系列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j-ea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5393055" y="1678772"/>
            <a:ext cx="1220470" cy="606998"/>
          </a:xfrm>
          <a:prstGeom prst="rect">
            <a:avLst/>
          </a:prstGeom>
        </p:spPr>
      </p:pic>
      <p:sp>
        <p:nvSpPr>
          <p:cNvPr id="15" name="TextBox 12"/>
          <p:cNvSpPr txBox="1"/>
          <p:nvPr>
            <p:custDataLst>
              <p:tags r:id="rId4"/>
            </p:custDataLst>
          </p:nvPr>
        </p:nvSpPr>
        <p:spPr>
          <a:xfrm>
            <a:off x="5344795" y="2404636"/>
            <a:ext cx="1347470" cy="367169"/>
          </a:xfrm>
          <a:prstGeom prst="rect">
            <a:avLst/>
          </a:prstGeom>
          <a:noFill/>
          <a:ln w="6350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txBody>
          <a:bodyPr wrap="square" lIns="87892" tIns="43946" rIns="87892" bIns="43946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泼天富贵泼油锅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12cm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7" name="图片 16"/>
          <p:cNvPicPr/>
          <p:nvPr>
            <p:custDataLst>
              <p:tags r:id="rId5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7270751" y="1734214"/>
            <a:ext cx="1331595" cy="670382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7270116" y="2438382"/>
            <a:ext cx="1416685" cy="346040"/>
          </a:xfrm>
          <a:prstGeom prst="rect">
            <a:avLst/>
          </a:prstGeom>
          <a:noFill/>
          <a:ln w="6350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txBody>
          <a:bodyPr wrap="square" lIns="87892" tIns="43946" rIns="87892" bIns="43946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锤纹泼油勺14cm</a:t>
            </a: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2" name="图片 21"/>
          <p:cNvPicPr/>
          <p:nvPr>
            <p:custDataLst>
              <p:tags r:id="rId8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5403850" y="2889794"/>
            <a:ext cx="1347470" cy="552752"/>
          </a:xfrm>
          <a:prstGeom prst="rect">
            <a:avLst/>
          </a:prstGeom>
        </p:spPr>
      </p:pic>
      <p:sp>
        <p:nvSpPr>
          <p:cNvPr id="23" name="TextBox 12"/>
          <p:cNvSpPr txBox="1"/>
          <p:nvPr>
            <p:custDataLst>
              <p:tags r:id="rId10"/>
            </p:custDataLst>
          </p:nvPr>
        </p:nvSpPr>
        <p:spPr>
          <a:xfrm>
            <a:off x="5393055" y="3527057"/>
            <a:ext cx="1299210" cy="380302"/>
          </a:xfrm>
          <a:prstGeom prst="rect">
            <a:avLst/>
          </a:prstGeom>
          <a:noFill/>
          <a:ln w="6350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txBody>
          <a:bodyPr wrap="square" lIns="87892" tIns="43946" rIns="87892" bIns="43946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窒化迷你铁锅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24CM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5" name="图片 34"/>
          <p:cNvPicPr/>
          <p:nvPr>
            <p:custDataLst>
              <p:tags r:id="rId11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7270750" y="2886368"/>
            <a:ext cx="1416050" cy="614993"/>
          </a:xfrm>
          <a:prstGeom prst="rect">
            <a:avLst/>
          </a:prstGeom>
        </p:spPr>
      </p:pic>
      <p:sp>
        <p:nvSpPr>
          <p:cNvPr id="36" name="TextBox 12"/>
          <p:cNvSpPr txBox="1"/>
          <p:nvPr>
            <p:custDataLst>
              <p:tags r:id="rId13"/>
            </p:custDataLst>
          </p:nvPr>
        </p:nvSpPr>
        <p:spPr>
          <a:xfrm>
            <a:off x="7270750" y="3519633"/>
            <a:ext cx="1402080" cy="358604"/>
          </a:xfrm>
          <a:prstGeom prst="rect">
            <a:avLst/>
          </a:prstGeom>
          <a:noFill/>
          <a:ln w="6350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txBody>
          <a:bodyPr wrap="square" lIns="87892" tIns="43946" rIns="87892" bIns="43946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室化迷你前锅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24cm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8" name="图片 3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404485" y="3963319"/>
            <a:ext cx="1287780" cy="493365"/>
          </a:xfrm>
          <a:prstGeom prst="rect">
            <a:avLst/>
          </a:prstGeom>
        </p:spPr>
      </p:pic>
      <p:sp>
        <p:nvSpPr>
          <p:cNvPr id="43" name="TextBox 12"/>
          <p:cNvSpPr txBox="1"/>
          <p:nvPr>
            <p:custDataLst>
              <p:tags r:id="rId15"/>
            </p:custDataLst>
          </p:nvPr>
        </p:nvSpPr>
        <p:spPr>
          <a:xfrm>
            <a:off x="5306695" y="4613275"/>
            <a:ext cx="1574165" cy="321310"/>
          </a:xfrm>
          <a:prstGeom prst="rect">
            <a:avLst/>
          </a:prstGeom>
          <a:noFill/>
          <a:ln w="6350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txBody>
          <a:bodyPr wrap="square" lIns="87892" tIns="43946" rIns="87892" bIns="43946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好事连连两件套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32+20cm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5" name="图片 4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270750" y="3923322"/>
            <a:ext cx="1410970" cy="578447"/>
          </a:xfrm>
          <a:prstGeom prst="rect">
            <a:avLst/>
          </a:prstGeom>
        </p:spPr>
      </p:pic>
      <p:sp>
        <p:nvSpPr>
          <p:cNvPr id="47" name="TextBox 12"/>
          <p:cNvSpPr txBox="1"/>
          <p:nvPr>
            <p:custDataLst>
              <p:tags r:id="rId17"/>
            </p:custDataLst>
          </p:nvPr>
        </p:nvSpPr>
        <p:spPr>
          <a:xfrm>
            <a:off x="7270116" y="4613281"/>
            <a:ext cx="1411605" cy="331765"/>
          </a:xfrm>
          <a:prstGeom prst="rect">
            <a:avLst/>
          </a:prstGeom>
          <a:noFill/>
          <a:ln w="6350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txBody>
          <a:bodyPr wrap="square" lIns="87892" tIns="43946" rIns="87892" bIns="43946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Model 3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铁艺炒锅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32cm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18"/>
            </p:custDataLst>
          </p:nvPr>
        </p:nvGraphicFramePr>
        <p:xfrm>
          <a:off x="355600" y="2392680"/>
          <a:ext cx="4752657" cy="2719705"/>
        </p:xfrm>
        <a:graphic>
          <a:graphicData uri="http://schemas.openxmlformats.org/drawingml/2006/table">
            <a:tbl>
              <a:tblPr/>
              <a:tblGrid>
                <a:gridCol w="278765"/>
                <a:gridCol w="671830"/>
                <a:gridCol w="826135"/>
                <a:gridCol w="400685"/>
                <a:gridCol w="337185"/>
                <a:gridCol w="314960"/>
                <a:gridCol w="287020"/>
                <a:gridCol w="239395"/>
                <a:gridCol w="240030"/>
                <a:gridCol w="32067"/>
                <a:gridCol w="239395"/>
                <a:gridCol w="240030"/>
                <a:gridCol w="239395"/>
                <a:gridCol w="405765"/>
              </a:tblGrid>
              <a:tr h="2679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商品编码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商品名称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规格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原售价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预估业绩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配合级别店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到货时间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44475"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2431413 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泼天富贵泼油锅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12cm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12cm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39.9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4.18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346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2431468 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锤纹泼油勺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14cm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14cm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39.9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727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2431406 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窒化迷你铁锅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24CM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24cm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59.9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733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2431437 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室化迷你前锅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24cm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24cm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59.9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727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2431420 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好事连连两件套</a:t>
                      </a:r>
                      <a:endParaRPr lang="zh-CN" altLang="en-US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32+20cm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169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727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2431444 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Model 3</a:t>
                      </a:r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铁艺炒锅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32cm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32cm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59.9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24" name="圆角矩形 23"/>
          <p:cNvSpPr/>
          <p:nvPr/>
        </p:nvSpPr>
        <p:spPr>
          <a:xfrm>
            <a:off x="355600" y="854075"/>
            <a:ext cx="3303905" cy="13754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</p:spPr>
        <p:txBody>
          <a:bodyPr rtlCol="0" anchor="ctr"/>
          <a:lstStyle/>
          <a:p>
            <a:pPr indent="-342900">
              <a:lnSpc>
                <a:spcPct val="110000"/>
              </a:lnSpc>
              <a:spcBef>
                <a:spcPct val="20000"/>
              </a:spcBef>
            </a:pP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活动主题：</a:t>
            </a:r>
            <a:r>
              <a:rPr lang="en-US" altLang="zh-CN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"</a:t>
            </a:r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百强“精铁迷你小锅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涉及品项：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锅具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活动时间：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2026.5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日到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预估业绩：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活动门店：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S2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级别店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陈列要求：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端头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地堆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endParaRPr lang="zh-CN" altLang="en-US" sz="14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>
          <a:xfrm>
            <a:off x="327025" y="897097"/>
            <a:ext cx="5731510" cy="14598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</p:spPr>
        <p:txBody>
          <a:bodyPr rtlCol="0" anchor="ctr"/>
          <a:lstStyle/>
          <a:p>
            <a:pPr indent="-342900">
              <a:lnSpc>
                <a:spcPct val="110000"/>
              </a:lnSpc>
              <a:spcBef>
                <a:spcPct val="20000"/>
              </a:spcBef>
            </a:pP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活动主题：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“清透食光，玻璃相伴”</a:t>
            </a: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涉及品项：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玻璃餐具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活动时间：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2026.5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日到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预估业绩：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/46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家门店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活动门店：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S2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级别店共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46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家门店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陈列要求：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端头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地堆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endParaRPr lang="zh-CN" altLang="en-US" sz="14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文本框 10"/>
          <p:cNvSpPr txBox="1"/>
          <p:nvPr/>
        </p:nvSpPr>
        <p:spPr>
          <a:xfrm flipH="1">
            <a:off x="5332097" y="1034460"/>
            <a:ext cx="489585" cy="18255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6297297" y="896273"/>
            <a:ext cx="2616835" cy="4300953"/>
          </a:xfrm>
          <a:prstGeom prst="rect">
            <a:avLst/>
          </a:prstGeom>
          <a:noFill/>
          <a:ln w="0" cmpd="sng">
            <a:solidFill>
              <a:schemeClr val="tx2">
                <a:lumMod val="20000"/>
                <a:lumOff val="80000"/>
                <a:alpha val="98000"/>
              </a:schemeClr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zh-CN" altLang="en-US"/>
              <a:t>呈现图片</a:t>
            </a:r>
            <a:endParaRPr lang="zh-CN" alt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489066" y="1369536"/>
            <a:ext cx="2261235" cy="3553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表格 4"/>
          <p:cNvGraphicFramePr/>
          <p:nvPr/>
        </p:nvGraphicFramePr>
        <p:xfrm>
          <a:off x="238761" y="2599532"/>
          <a:ext cx="5907405" cy="2597785"/>
        </p:xfrm>
        <a:graphic>
          <a:graphicData uri="http://schemas.openxmlformats.org/drawingml/2006/table">
            <a:tbl>
              <a:tblPr/>
              <a:tblGrid>
                <a:gridCol w="349250"/>
                <a:gridCol w="840105"/>
                <a:gridCol w="1172210"/>
                <a:gridCol w="436880"/>
                <a:gridCol w="348615"/>
                <a:gridCol w="393065"/>
                <a:gridCol w="360045"/>
                <a:gridCol w="299720"/>
                <a:gridCol w="300355"/>
                <a:gridCol w="299720"/>
                <a:gridCol w="300355"/>
                <a:gridCol w="299720"/>
                <a:gridCol w="507365"/>
              </a:tblGrid>
              <a:tr h="3689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商品编码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商品名称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规格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原售价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预估业绩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配合级别店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到货时间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309880"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695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6942059901843 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瓷纳雅铃兰映雪碗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5"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5"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12.8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12.8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月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6942059902024 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瓷纳雅铃兰映雪双耳碗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5.25"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5.25"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6942059901850 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瓷纳雅铃兰映雪碗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6.6"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6.6"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23.5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23.5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6942059901881 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瓷纳雅铃兰映雪方盘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8.5"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8.5"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6942059901959 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瓷纳雅铃兰映雪保鲜盒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930ml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930ml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6942059901911 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瓷纳雅铃兰映雪双隔饭盒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750ml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38.5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38.5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2" name="文本框 17"/>
          <p:cNvSpPr txBox="1"/>
          <p:nvPr>
            <p:custDataLst>
              <p:tags r:id="rId2"/>
            </p:custDataLst>
          </p:nvPr>
        </p:nvSpPr>
        <p:spPr>
          <a:xfrm>
            <a:off x="95174" y="175154"/>
            <a:ext cx="5165576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应季主推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10—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玻璃餐具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>
          <a:xfrm>
            <a:off x="342265" y="897255"/>
            <a:ext cx="4675505" cy="14592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</p:spPr>
        <p:txBody>
          <a:bodyPr rtlCol="0" anchor="ctr"/>
          <a:lstStyle/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活动主题：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“感恩五月</a:t>
            </a:r>
            <a:r>
              <a:rPr lang="ja-JP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・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PPSU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为爱甄选”</a:t>
            </a: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涉及品项：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“迪乐贝尔” 水具系列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活动时间：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2026.5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日到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预估业绩：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/S1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门店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活动门店：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厂商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级别店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陈列要求：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端头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地堆、流水台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endParaRPr lang="zh-CN" altLang="en-US" sz="14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17"/>
          <p:cNvSpPr txBox="1"/>
          <p:nvPr>
            <p:custDataLst>
              <p:tags r:id="rId1"/>
            </p:custDataLst>
          </p:nvPr>
        </p:nvSpPr>
        <p:spPr>
          <a:xfrm>
            <a:off x="152501" y="196282"/>
            <a:ext cx="5165576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/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百货处主题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—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水具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-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迪乐贝尔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j-ea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213995" y="2534920"/>
          <a:ext cx="4737735" cy="3100070"/>
        </p:xfrm>
        <a:graphic>
          <a:graphicData uri="http://schemas.openxmlformats.org/drawingml/2006/table">
            <a:tbl>
              <a:tblPr/>
              <a:tblGrid>
                <a:gridCol w="481330"/>
                <a:gridCol w="480695"/>
                <a:gridCol w="875030"/>
                <a:gridCol w="481965"/>
                <a:gridCol w="480695"/>
                <a:gridCol w="480695"/>
                <a:gridCol w="481965"/>
                <a:gridCol w="494030"/>
                <a:gridCol w="481330"/>
              </a:tblGrid>
              <a:tr h="254000">
                <a:tc rowSpan="2"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商品编码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商品名称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规格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原售价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活动价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预估业绩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5.1-17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业绩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配合级别店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69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690">
                <a:tc gridSpan="6">
                  <a:txBody>
                    <a:bodyPr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合计</a:t>
                      </a:r>
                      <a:r>
                        <a:rPr lang="en-US" altLang="zh-CN" sz="800" b="1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800" b="1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个单品</a:t>
                      </a:r>
                      <a:endParaRPr lang="zh-CN" altLang="en-US" sz="800" b="1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1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800" b="1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1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3.96 </a:t>
                      </a:r>
                      <a:endParaRPr lang="en-US" altLang="zh-CN" sz="800" b="1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245"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8593627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迪乐贝尔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D2613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双饮随行杯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600ml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600ml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0.4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245"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8593634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迪乐贝尔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D2604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双饮随行杯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630ml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630ml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1.5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8610"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8593641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迪乐贝尔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D2606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双饮随行杯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520ml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520ml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1.6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245"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8593658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迪乐贝尔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D2606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双饮随行杯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380ml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380ml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0.8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245"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8593665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迪乐贝尔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D2605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双饮手柄杯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750ml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750ml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0.4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8610"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8593672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迪乐贝尔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D2607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双饮随行杯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810ml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810ml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880"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8593689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迪乐贝尔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D2603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爱心随行杯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380ml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380ml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0.4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8610"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8593696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迪乐贝尔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D2602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拎拎杯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720ml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720ml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/>
          <p:nvPr/>
        </p:nvGraphicFramePr>
        <p:xfrm>
          <a:off x="5153025" y="743585"/>
          <a:ext cx="3827145" cy="2777490"/>
        </p:xfrm>
        <a:graphic>
          <a:graphicData uri="http://schemas.openxmlformats.org/drawingml/2006/table">
            <a:tbl>
              <a:tblPr/>
              <a:tblGrid>
                <a:gridCol w="375285"/>
                <a:gridCol w="946785"/>
                <a:gridCol w="740410"/>
                <a:gridCol w="544830"/>
                <a:gridCol w="544830"/>
                <a:gridCol w="675005"/>
              </a:tblGrid>
              <a:tr h="283845"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级别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2D8F2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店别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2D8F2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业绩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5.1-5.17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2D8F2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销量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2D8F2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日均销量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2D8F2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占比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2D8F2"/>
                    </a:solidFill>
                  </a:tcPr>
                </a:tc>
              </a:tr>
              <a:tr h="146685">
                <a:tc rowSpan="17"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S1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合计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7CB9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24,296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7CB9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487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7CB9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7CB99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60.3%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7CB99"/>
                    </a:solidFill>
                  </a:tcPr>
                </a:tc>
              </a:tr>
              <a:tr h="14668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1056-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金山店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2,824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55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11.3%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668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1009-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上街店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2,783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11.5%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668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1015-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塔南店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2,310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8.6%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668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1003-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中原店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2,239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8.2%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668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1057-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开源店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2,129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43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8.8%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668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1105-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航海店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1,880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8.2%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668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1004-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南昌店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1,863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7.2%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668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1066-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紫云店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1,842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8.2%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668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1008-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文峰店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1,302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5.5%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668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1043-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濮阳店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1,043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4.3%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668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1016-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人民店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1,034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4.5%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668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1086-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嵩山店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975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4.5%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668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1074-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瑞达店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868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4.1%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668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1035-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巩义店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586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2.3%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668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1041-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六天地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429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2.1%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6685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1072-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北大店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0.6%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660" y="3618865"/>
            <a:ext cx="2886075" cy="2032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5624830" y="855980"/>
            <a:ext cx="3319780" cy="4550410"/>
          </a:xfrm>
          <a:prstGeom prst="rect">
            <a:avLst/>
          </a:prstGeom>
          <a:noFill/>
          <a:ln w="0" cmpd="sng">
            <a:solidFill>
              <a:schemeClr val="tx2">
                <a:lumMod val="20000"/>
                <a:lumOff val="80000"/>
                <a:alpha val="98000"/>
              </a:schemeClr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zh-CN" altLang="en-US"/>
              <a:t>呈现图片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2575" y="301308"/>
            <a:ext cx="4060794" cy="350520"/>
          </a:xfrm>
        </p:spPr>
        <p:txBody>
          <a:bodyPr>
            <a:noAutofit/>
          </a:bodyPr>
          <a:lstStyle/>
          <a:p>
            <a:pPr algn="l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应季主推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12-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小盆栽，大能量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6172200" y="3477895"/>
            <a:ext cx="2305685" cy="192849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519556" y="1018222"/>
            <a:ext cx="2407285" cy="125984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圆角矩形 6"/>
          <p:cNvSpPr/>
          <p:nvPr/>
        </p:nvSpPr>
        <p:spPr>
          <a:xfrm>
            <a:off x="1305560" y="1176972"/>
            <a:ext cx="1786890" cy="67056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 r:embed="rId2"/>
                  <a:srcRect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endParaRPr lang="zh-CN" altLang="en-US" sz="135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200" y="1304925"/>
            <a:ext cx="2305050" cy="2054860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4"/>
            </p:custDataLst>
          </p:nvPr>
        </p:nvGraphicFramePr>
        <p:xfrm>
          <a:off x="103505" y="2519045"/>
          <a:ext cx="5320030" cy="2620010"/>
        </p:xfrm>
        <a:graphic>
          <a:graphicData uri="http://schemas.openxmlformats.org/drawingml/2006/table">
            <a:tbl>
              <a:tblPr/>
              <a:tblGrid>
                <a:gridCol w="257810"/>
                <a:gridCol w="577850"/>
                <a:gridCol w="1381760"/>
                <a:gridCol w="387350"/>
                <a:gridCol w="386080"/>
                <a:gridCol w="387985"/>
                <a:gridCol w="387985"/>
                <a:gridCol w="233045"/>
                <a:gridCol w="233045"/>
                <a:gridCol w="233045"/>
                <a:gridCol w="233045"/>
                <a:gridCol w="233680"/>
                <a:gridCol w="387350"/>
              </a:tblGrid>
              <a:tr h="1854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6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商品编码</a:t>
                      </a:r>
                      <a:endParaRPr lang="zh-CN" altLang="en-US" sz="6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商品名称</a:t>
                      </a:r>
                      <a:endParaRPr lang="zh-CN" altLang="en-US" sz="6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规格</a:t>
                      </a:r>
                      <a:endParaRPr lang="zh-CN" altLang="en-US" sz="6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原售价</a:t>
                      </a:r>
                      <a:endParaRPr lang="zh-CN" altLang="en-US" sz="6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活动价</a:t>
                      </a:r>
                      <a:endParaRPr lang="zh-CN" altLang="en-US" sz="6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预估业绩</a:t>
                      </a:r>
                      <a:endParaRPr lang="zh-CN" altLang="en-US" sz="6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4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配合级别店</a:t>
                      </a:r>
                      <a:endParaRPr lang="zh-CN" altLang="en-US" sz="4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到货时间</a:t>
                      </a:r>
                      <a:endParaRPr lang="zh-CN" altLang="en-US" sz="6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176530"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</a:t>
                      </a:r>
                      <a:endParaRPr lang="en-US" altLang="zh-CN" sz="6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S1</a:t>
                      </a:r>
                      <a:endParaRPr lang="en-US" altLang="zh-CN" sz="6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S2</a:t>
                      </a:r>
                      <a:endParaRPr lang="en-US" altLang="zh-CN" sz="6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S3</a:t>
                      </a:r>
                      <a:endParaRPr lang="en-US" altLang="zh-CN" sz="6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</a:t>
                      </a:r>
                      <a:endParaRPr lang="en-US" altLang="zh-CN" sz="6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6953068717066 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小花农送你一罐小花园</a:t>
                      </a: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8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</a:t>
                      </a:r>
                      <a:endParaRPr lang="zh-CN" altLang="en-US" sz="8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l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4.20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232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6953068717066 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小花农送你一罐小果园</a:t>
                      </a: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232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6953068717028 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小花农幸运种植盆</a:t>
                      </a: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232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6953068717042 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小花农懒人花花桶</a:t>
                      </a: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1813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6953068717080 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小花农快乐水草种植杯</a:t>
                      </a: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232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6953068717707 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小花农四季蔬果种植盒</a:t>
                      </a: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232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6953068716991 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小花农每日轻食种植盆栽</a:t>
                      </a: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37" marR="7937" marT="793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sz="8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8" name="圆角矩形 7"/>
          <p:cNvSpPr/>
          <p:nvPr/>
        </p:nvSpPr>
        <p:spPr>
          <a:xfrm>
            <a:off x="156845" y="855980"/>
            <a:ext cx="5188585" cy="14592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</p:spPr>
        <p:txBody>
          <a:bodyPr rtlCol="0" anchor="ctr"/>
          <a:lstStyle/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活动主题：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小盆栽，大能量</a:t>
            </a: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涉及品项：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盆栽种植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活动时间：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2026.5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日到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预估业绩：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活动门店：</a:t>
            </a:r>
            <a:r>
              <a:rPr 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S1/S2</a:t>
            </a:r>
            <a:endParaRPr 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陈列要求：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端头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地堆</a:t>
            </a:r>
            <a:endParaRPr lang="zh-CN" altLang="en-US" sz="14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97514" y="319961"/>
            <a:ext cx="7236804" cy="367550"/>
          </a:xfrm>
        </p:spPr>
        <p:txBody>
          <a:bodyPr>
            <a:noAutofit/>
          </a:bodyPr>
          <a:lstStyle/>
          <a:p>
            <a:pPr algn="l"/>
            <a:r>
              <a:rPr lang="zh-CN" altLang="en-US" sz="187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应季主推</a:t>
            </a:r>
            <a:r>
              <a:rPr lang="en-US" altLang="zh-CN" sz="187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13-</a:t>
            </a:r>
            <a:r>
              <a:rPr lang="zh-CN" altLang="en-US" sz="187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人体工学座椅</a:t>
            </a:r>
            <a:endParaRPr lang="zh-CN" altLang="en-US" sz="187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 descr="微信图片_2025051311485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7514" y="3021741"/>
            <a:ext cx="1404156" cy="2322258"/>
          </a:xfrm>
          <a:prstGeom prst="rect">
            <a:avLst/>
          </a:prstGeom>
        </p:spPr>
      </p:pic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4572000" y="747395"/>
          <a:ext cx="4284345" cy="4845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390"/>
                <a:gridCol w="412750"/>
                <a:gridCol w="982345"/>
                <a:gridCol w="310515"/>
                <a:gridCol w="361950"/>
                <a:gridCol w="309880"/>
                <a:gridCol w="207645"/>
                <a:gridCol w="1085850"/>
                <a:gridCol w="414020"/>
              </a:tblGrid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1" i="0" u="none" strike="noStrik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675" b="1" i="0" u="none" strike="noStrike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1" i="0" u="none" strike="noStrik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商品编码</a:t>
                      </a:r>
                      <a:endParaRPr lang="zh-CN" altLang="en-US" sz="675" b="1" i="0" u="none" strike="noStrike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1" i="0" u="none" strike="noStrik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商品名称</a:t>
                      </a:r>
                      <a:endParaRPr lang="zh-CN" altLang="en-US" sz="675" b="1" i="0" u="none" strike="noStrike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1" i="0" u="none" strike="noStrik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规格</a:t>
                      </a:r>
                      <a:endParaRPr lang="zh-CN" altLang="en-US" sz="675" b="1" i="0" u="none" strike="noStrike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1" i="0" u="none" strike="noStrik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零售价</a:t>
                      </a:r>
                      <a:endParaRPr lang="zh-CN" altLang="en-US" sz="675" b="1" i="0" u="none" strike="noStrike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1" i="0" u="none" strike="noStrik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活动价</a:t>
                      </a:r>
                      <a:r>
                        <a:rPr lang="en-US" altLang="zh-CN" sz="675" b="1" i="0" u="none" strike="noStrik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675" b="1" i="0" u="none" strike="noStrik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活动内容</a:t>
                      </a:r>
                      <a:endParaRPr lang="zh-CN" altLang="en-US" sz="675" b="1" i="0" u="none" strike="noStrike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1" i="0" u="none" strike="noStrik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预估业绩</a:t>
                      </a:r>
                      <a:endParaRPr lang="zh-CN" altLang="en-US" sz="675" b="1" i="0" u="none" strike="noStrike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1" i="0" u="none" strike="noStrik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配合门店</a:t>
                      </a:r>
                      <a:endParaRPr lang="zh-CN" altLang="en-US" sz="675" b="1" i="0" u="none" strike="noStrike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1" i="0" u="none" strike="noStrik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到货时间</a:t>
                      </a:r>
                      <a:endParaRPr lang="zh-CN" altLang="en-US" sz="675" b="1" i="0" u="none" strike="noStrike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</a:tr>
              <a:tr h="3117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8549549</a:t>
                      </a:r>
                      <a:endParaRPr lang="en-US" altLang="zh-CN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BKT</a:t>
                      </a:r>
                      <a:r>
                        <a:rPr lang="zh-CN" alt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人体工学坐椅椅超大黑</a:t>
                      </a:r>
                      <a:endParaRPr lang="zh-CN" altLang="en-US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超大</a:t>
                      </a:r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黑</a:t>
                      </a:r>
                      <a:endParaRPr lang="zh-CN" altLang="en-US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168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联机活动两件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298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endParaRPr lang="zh-CN" altLang="en-US" sz="675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  <a:endParaRPr lang="zh-CN" altLang="en-US" sz="675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8">
                  <a:txBody>
                    <a:bodyPr/>
                    <a:lstStyle/>
                    <a:p>
                      <a:pPr algn="l" fontAlgn="ctr"/>
                      <a:r>
                        <a:rPr lang="en-US" altLang="zh-CN" sz="675" b="1" i="0" u="none" strike="noStrike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32513310</a:t>
                      </a:r>
                      <a:r>
                        <a:rPr lang="zh-CN" altLang="en-US" sz="675" b="1" i="0" u="none" strike="noStrike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河南舒尔优</a:t>
                      </a:r>
                      <a:endParaRPr lang="en-US" altLang="zh-CN" sz="675" b="1" i="0" u="none" strike="noStrike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zh-CN" altLang="en-US" sz="675" b="1" i="0" u="none" strike="noStrike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共</a:t>
                      </a:r>
                      <a:r>
                        <a:rPr lang="en-US" altLang="zh-CN" sz="675" b="1" i="0" u="none" strike="noStrike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r>
                        <a:rPr lang="zh-CN" altLang="en-US" sz="675" b="1" i="0" u="none" strike="noStrike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家店：</a:t>
                      </a:r>
                      <a:endParaRPr lang="en-US" altLang="zh-CN" sz="675" b="1" i="0" u="none" strike="noStrike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1006/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沁园店、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1008/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文峰店、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1016/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人民店、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1026/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大学店、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1027/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花园店、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1041/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六天地、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1042/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一天地、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1052/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三门峡、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1053/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辽河店、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1058/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春晓店、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1059/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大卫城、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1060/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东明店、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1061/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中华店、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1067/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长江店、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1105/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航海店、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1126/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凯旋店</a:t>
                      </a:r>
                      <a:endParaRPr lang="zh-CN" altLang="en-US" sz="675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已到货</a:t>
                      </a:r>
                      <a:endParaRPr lang="zh-CN" altLang="en-US" sz="675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675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</a:tr>
              <a:tr h="3111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8424747</a:t>
                      </a:r>
                      <a:endParaRPr lang="en-US" altLang="zh-CN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BKT</a:t>
                      </a:r>
                      <a:r>
                        <a:rPr lang="zh-CN" alt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人体工学护腰坐姿椅</a:t>
                      </a:r>
                      <a:endParaRPr lang="zh-CN" altLang="en-US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超大</a:t>
                      </a:r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蓝</a:t>
                      </a:r>
                      <a:endParaRPr lang="zh-CN" altLang="en-US" sz="675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168</a:t>
                      </a:r>
                      <a:endParaRPr lang="en-US" altLang="zh-CN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3117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8424730</a:t>
                      </a:r>
                      <a:endParaRPr lang="en-US" altLang="zh-CN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BKT</a:t>
                      </a:r>
                      <a:r>
                        <a:rPr lang="zh-CN" alt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人体工学护腰坐姿椅</a:t>
                      </a:r>
                      <a:endParaRPr lang="zh-CN" altLang="en-US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超大</a:t>
                      </a:r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灰</a:t>
                      </a:r>
                      <a:endParaRPr lang="zh-CN" altLang="en-US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168</a:t>
                      </a:r>
                      <a:endParaRPr lang="en-US" altLang="zh-CN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3117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8399700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BKT</a:t>
                      </a:r>
                      <a:r>
                        <a:rPr lang="zh-CN" alt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人体工学护腰坐姿椅</a:t>
                      </a:r>
                      <a:endParaRPr lang="zh-CN" altLang="en-US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加大</a:t>
                      </a:r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灰</a:t>
                      </a:r>
                      <a:endParaRPr lang="zh-CN" altLang="en-US" sz="675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168</a:t>
                      </a:r>
                      <a:endParaRPr lang="en-US" altLang="zh-CN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3111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8399694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BKT</a:t>
                      </a:r>
                      <a:r>
                        <a:rPr lang="zh-CN" alt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人体工学护腰坐姿椅</a:t>
                      </a:r>
                      <a:endParaRPr lang="zh-CN" altLang="en-US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加大</a:t>
                      </a:r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黑</a:t>
                      </a:r>
                      <a:endParaRPr lang="zh-CN" altLang="en-US" sz="675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168</a:t>
                      </a:r>
                      <a:endParaRPr lang="en-US" altLang="zh-CN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3117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6326074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BKT</a:t>
                      </a:r>
                      <a:r>
                        <a:rPr lang="zh-CN" alt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人体工学坐椅加大丁香紫</a:t>
                      </a:r>
                      <a:endParaRPr lang="zh-CN" altLang="en-US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加大</a:t>
                      </a:r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丁香紫</a:t>
                      </a:r>
                      <a:endParaRPr lang="zh-CN" altLang="en-US" sz="675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168</a:t>
                      </a:r>
                      <a:endParaRPr lang="en-US" altLang="zh-CN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3397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8399687</a:t>
                      </a:r>
                      <a:endParaRPr lang="en-US" altLang="zh-CN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BKT</a:t>
                      </a:r>
                      <a:r>
                        <a:rPr lang="zh-CN" alt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人体工学护腰坐姿椅</a:t>
                      </a:r>
                      <a:endParaRPr lang="zh-CN" altLang="en-US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正常小</a:t>
                      </a:r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黑</a:t>
                      </a:r>
                      <a:endParaRPr lang="zh-CN" altLang="en-US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168</a:t>
                      </a:r>
                      <a:endParaRPr lang="en-US" altLang="zh-CN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238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8399670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BKT</a:t>
                      </a:r>
                      <a:r>
                        <a:rPr lang="zh-CN" alt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人体工学护腰坐姿椅</a:t>
                      </a:r>
                      <a:endParaRPr lang="zh-CN" altLang="en-US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正常小</a:t>
                      </a:r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灰</a:t>
                      </a:r>
                      <a:endParaRPr lang="zh-CN" altLang="en-US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168</a:t>
                      </a:r>
                      <a:endParaRPr lang="en-US" altLang="zh-CN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135890">
                <a:tc vMerge="1">
                  <a:tcPr marL="9525" marR="9525" marT="9525" marB="0" anchor="ctr"/>
                </a:tc>
                <a:tc vMerge="1">
                  <a:tcPr marL="9525" marR="9525" marT="9525" marB="0" anchor="ctr"/>
                </a:tc>
                <a:tc vMerge="1">
                  <a:tcPr marL="9525" marR="9525" marT="9525" marB="0" anchor="ctr"/>
                </a:tc>
                <a:tc vMerge="1">
                  <a:tcPr marL="9525" marR="9525" marT="9525" marB="0" anchor="ctr"/>
                </a:tc>
                <a:tc vMerge="1">
                  <a:tcPr marL="9525" marR="9525" marT="9525" marB="0" anchor="ctr"/>
                </a:tc>
                <a:tc vMerge="1">
                  <a:tcPr marL="9525" marR="9525" marT="9525" marB="0" anchor="ctr"/>
                </a:tc>
                <a:tc vMerge="1">
                  <a:tcPr marL="9525" marR="9525" marT="9525" marB="0" anchor="ctr"/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altLang="zh-CN" sz="675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32403156</a:t>
                      </a:r>
                      <a:r>
                        <a:rPr lang="zh-CN" altLang="en-US" sz="675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江苏森曼</a:t>
                      </a:r>
                      <a:endParaRPr lang="en-US" altLang="zh-CN" sz="675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zh-CN" altLang="en-US" sz="675" b="1" i="0" u="none" strike="noStrike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共</a:t>
                      </a:r>
                      <a:r>
                        <a:rPr lang="en-US" altLang="zh-CN" sz="675" b="1" i="0" u="none" strike="noStrike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</a:t>
                      </a:r>
                      <a:r>
                        <a:rPr lang="zh-CN" altLang="en-US" sz="675" b="1" i="0" u="none" strike="noStrike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家店：</a:t>
                      </a:r>
                      <a:endParaRPr lang="en-US" altLang="zh-CN" sz="675" b="1" i="0" u="none" strike="noStrike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1003/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中原店、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1004/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南昌店、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1009/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上街店、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1011/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郑花店、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1015/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塔南店、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1018/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人拜店、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1023/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华府店、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1024/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新密店、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1029/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丰乐店、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1032/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新华店、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1035/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巩义店、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1037/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政和店、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1039/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高新店、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1043/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濮阳店、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1056/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金山店、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1057/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开源店、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1066/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紫云店、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1072/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北大店、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1073/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惠济店、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1074/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瑞达店、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1076/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铁塔店、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1078/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南彩店、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1079/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金穗店、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1080/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新郑店、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1086/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嵩山店、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1093/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开州店、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1094/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象湖店、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1096/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长安店、</a:t>
                      </a:r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1106/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青屏店</a:t>
                      </a:r>
                      <a:endParaRPr lang="zh-CN" altLang="en-US" sz="675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 marL="9525" marR="9525" marT="9525" marB="0" anchor="ctr"/>
                </a:tc>
              </a:tr>
              <a:tr h="3092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8441164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思菲其包裹条纹凝胶垫</a:t>
                      </a:r>
                      <a:endParaRPr lang="zh-CN" altLang="en-US" sz="675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乳胶</a:t>
                      </a:r>
                      <a:endParaRPr lang="zh-CN" altLang="en-US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238</a:t>
                      </a:r>
                      <a:endParaRPr lang="en-US" altLang="zh-CN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209</a:t>
                      </a:r>
                      <a:endParaRPr lang="en-US" altLang="zh-CN" sz="675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3790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8441157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思菲其包裹条纹坐垫</a:t>
                      </a:r>
                      <a:endParaRPr lang="zh-CN" altLang="en-US" sz="675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zh-CN" altLang="en-US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168</a:t>
                      </a:r>
                      <a:endParaRPr lang="en-US" altLang="zh-CN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159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675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3968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8373045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思菲其</a:t>
                      </a:r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09</a:t>
                      </a:r>
                      <a:r>
                        <a:rPr lang="zh-CN" alt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护腰矫正坐垫</a:t>
                      </a:r>
                      <a:endParaRPr lang="zh-CN" altLang="en-US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乳胶</a:t>
                      </a:r>
                      <a:endParaRPr lang="zh-CN" altLang="en-US" sz="675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199</a:t>
                      </a:r>
                      <a:endParaRPr lang="en-US" altLang="zh-CN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179</a:t>
                      </a:r>
                      <a:endParaRPr lang="en-US" altLang="zh-CN" sz="675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8559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8373038</a:t>
                      </a:r>
                      <a:endParaRPr lang="en-US" altLang="zh-CN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思菲其</a:t>
                      </a:r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02</a:t>
                      </a:r>
                      <a:r>
                        <a:rPr lang="zh-CN" alt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护腰矫正坐垫</a:t>
                      </a:r>
                      <a:endParaRPr lang="zh-CN" altLang="en-US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199</a:t>
                      </a:r>
                      <a:endParaRPr lang="en-US" altLang="zh-CN" sz="675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189</a:t>
                      </a:r>
                      <a:r>
                        <a:rPr lang="zh-CN" altLang="en-US" sz="675" b="0" i="0" u="none" strike="noStrike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675" b="0" i="0" u="none" strike="noStrike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7844" y="3021741"/>
            <a:ext cx="1350151" cy="232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5676" y="3021741"/>
            <a:ext cx="1458162" cy="23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圆角矩形 7"/>
          <p:cNvSpPr/>
          <p:nvPr/>
        </p:nvSpPr>
        <p:spPr>
          <a:xfrm>
            <a:off x="197485" y="921385"/>
            <a:ext cx="4199255" cy="1814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</p:spPr>
        <p:txBody>
          <a:bodyPr rtlCol="0" anchor="ctr"/>
          <a:lstStyle/>
          <a:p>
            <a:pPr indent="-342900">
              <a:lnSpc>
                <a:spcPct val="110000"/>
              </a:lnSpc>
              <a:spcBef>
                <a:spcPct val="20000"/>
              </a:spcBef>
            </a:pP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活动主题：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“久坐党救星，解锁春日松弛感”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涉及品项</a:t>
            </a:r>
            <a:r>
              <a:rPr lang="en-US" altLang="zh-CN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:  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人体工学座椅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活动时间：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2026.5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日到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预估业绩：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</a:t>
            </a:r>
            <a:b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活动门店：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合计配合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家门店，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32403156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江苏森曼经营门店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29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家，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32513310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舒尔优经营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家店</a:t>
            </a:r>
            <a:endParaRPr 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陈列要求：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端头或地台凸显陈列，配合靠背椅展示，让顾客直观体验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endParaRPr lang="zh-CN" altLang="en-US" sz="14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97483" y="266621"/>
            <a:ext cx="7236804" cy="367550"/>
          </a:xfrm>
        </p:spPr>
        <p:txBody>
          <a:bodyPr>
            <a:noAutofit/>
          </a:bodyPr>
          <a:lstStyle/>
          <a:p>
            <a:pPr algn="l"/>
            <a:r>
              <a:rPr lang="zh-CN" altLang="en-US" sz="187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应季主推</a:t>
            </a:r>
            <a:r>
              <a:rPr lang="en-US" altLang="zh-CN" sz="187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14-</a:t>
            </a:r>
            <a:r>
              <a:rPr lang="zh-CN" altLang="en-US" sz="187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烧烤用品</a:t>
            </a:r>
            <a:endParaRPr lang="zh-CN" altLang="en-US" sz="187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97514" y="2373669"/>
            <a:ext cx="3726414" cy="286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3977934" y="915506"/>
          <a:ext cx="5076190" cy="4319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875"/>
                <a:gridCol w="431800"/>
                <a:gridCol w="1404620"/>
                <a:gridCol w="377825"/>
                <a:gridCol w="377825"/>
                <a:gridCol w="318770"/>
                <a:gridCol w="279400"/>
                <a:gridCol w="278765"/>
                <a:gridCol w="279400"/>
                <a:gridCol w="222885"/>
                <a:gridCol w="222885"/>
                <a:gridCol w="223520"/>
                <a:gridCol w="388620"/>
              </a:tblGrid>
              <a:tr h="21082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序号</a:t>
                      </a:r>
                      <a:endParaRPr lang="zh-CN" altLang="en-US" sz="600" b="1" i="0" u="none" strike="noStrike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商品编码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商品名称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规格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原售价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活动价 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预估业绩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45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配合级别店</a:t>
                      </a:r>
                      <a:endParaRPr lang="zh-CN" altLang="en-US" sz="45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到货时间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</a:tr>
              <a:tr h="210820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T1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B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2426143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振卓多乐氏</a:t>
                      </a:r>
                      <a:r>
                        <a:rPr 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BK-3003</a:t>
                      </a:r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烧烤针镀锌</a:t>
                      </a:r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415</a:t>
                      </a:r>
                      <a:r>
                        <a:rPr 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mm6</a:t>
                      </a:r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支装</a:t>
                      </a:r>
                      <a:endParaRPr lang="zh-CN" altLang="en-US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支装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14.9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万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600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600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600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日</a:t>
                      </a:r>
                      <a:endParaRPr lang="zh-CN" altLang="en-US" sz="6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</a:tr>
              <a:tr h="317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2426129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振卓多乐氏</a:t>
                      </a:r>
                      <a:r>
                        <a:rPr 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BM-5002</a:t>
                      </a:r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烧烤毛刷</a:t>
                      </a:r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</a:t>
                      </a:r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支装</a:t>
                      </a:r>
                      <a:endParaRPr lang="zh-CN" altLang="en-US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支装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6.9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3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2426051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振卓多乐氏</a:t>
                      </a:r>
                      <a:r>
                        <a:rPr 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BM-5003</a:t>
                      </a:r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硅胶软刷</a:t>
                      </a:r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</a:t>
                      </a:r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支装</a:t>
                      </a:r>
                      <a:endParaRPr lang="zh-CN" altLang="en-US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支装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6.9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2393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4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2426044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振卓多乐氏</a:t>
                      </a:r>
                      <a:r>
                        <a:rPr 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BT-8000</a:t>
                      </a:r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烧烤炭</a:t>
                      </a:r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2.5</a:t>
                      </a:r>
                      <a:r>
                        <a:rPr 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kg</a:t>
                      </a:r>
                      <a:endParaRPr lang="en-US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2.5kg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39.9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5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2426037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振卓多乐氏</a:t>
                      </a:r>
                      <a:r>
                        <a:rPr 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BW-2002</a:t>
                      </a:r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烧烤网</a:t>
                      </a:r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450</a:t>
                      </a:r>
                      <a:r>
                        <a:rPr 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x300mm</a:t>
                      </a:r>
                      <a:endParaRPr lang="en-US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450x300mm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12.9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6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2426013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振卓多乐氏</a:t>
                      </a:r>
                      <a:r>
                        <a:rPr 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BW-2003</a:t>
                      </a:r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烧烤网</a:t>
                      </a:r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500</a:t>
                      </a:r>
                      <a:r>
                        <a:rPr 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x380mm</a:t>
                      </a:r>
                      <a:endParaRPr lang="en-US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500x380mm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15.9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3168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7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2426136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振卓多乐氏</a:t>
                      </a:r>
                      <a:r>
                        <a:rPr 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BZ-4017</a:t>
                      </a:r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卡尔系列烧烤炉</a:t>
                      </a:r>
                      <a:endParaRPr lang="zh-CN" altLang="en-US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1*1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79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3181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8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2426020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振卓多乐氏</a:t>
                      </a:r>
                      <a:r>
                        <a:rPr 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BZ-4018</a:t>
                      </a:r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韦特尔烧烤炉带烤盘</a:t>
                      </a:r>
                      <a:endParaRPr lang="zh-CN" altLang="en-US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1*1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239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2393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9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2426105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振卓多乐氏</a:t>
                      </a:r>
                      <a:r>
                        <a:rPr 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GJ-7003</a:t>
                      </a:r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烧烤炭夹</a:t>
                      </a:r>
                      <a:endParaRPr lang="zh-CN" altLang="en-US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1*1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6.9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2393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10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2426112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振卓多乐氏</a:t>
                      </a:r>
                      <a:r>
                        <a:rPr 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GJ-7004</a:t>
                      </a:r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烧烤肉夹</a:t>
                      </a:r>
                      <a:endParaRPr lang="zh-CN" altLang="en-US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1*1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9.9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2387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11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2426075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振卓多乐氏</a:t>
                      </a:r>
                      <a:r>
                        <a:rPr 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GJ-7007</a:t>
                      </a:r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户外点火枪</a:t>
                      </a:r>
                      <a:endParaRPr lang="zh-CN" altLang="en-US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1*1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12.9</a:t>
                      </a:r>
                      <a:endParaRPr lang="en-US" altLang="zh-CN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2400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12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2426099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振卓多乐氏</a:t>
                      </a:r>
                      <a:r>
                        <a:rPr 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GJ-7010</a:t>
                      </a:r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户外吊床</a:t>
                      </a:r>
                      <a:endParaRPr lang="zh-CN" altLang="en-US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1*1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59.9</a:t>
                      </a:r>
                      <a:endParaRPr lang="en-US" altLang="zh-CN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2393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13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2426068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振卓多乐氏</a:t>
                      </a:r>
                      <a:r>
                        <a:rPr 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YT-6001</a:t>
                      </a:r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烧烤竹签</a:t>
                      </a:r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25</a:t>
                      </a:r>
                      <a:r>
                        <a:rPr 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cm</a:t>
                      </a:r>
                      <a:endParaRPr lang="en-US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25cm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2.9</a:t>
                      </a:r>
                      <a:endParaRPr lang="en-US" altLang="zh-CN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2393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14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2426082</a:t>
                      </a:r>
                      <a:endParaRPr lang="en-US" altLang="zh-CN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振卓多乐氏</a:t>
                      </a:r>
                      <a:r>
                        <a:rPr 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YT-6005</a:t>
                      </a:r>
                      <a:r>
                        <a:rPr lang="zh-CN" alt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烧烤竹签</a:t>
                      </a:r>
                      <a:r>
                        <a:rPr lang="en-US" altLang="zh-CN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35</a:t>
                      </a:r>
                      <a:r>
                        <a:rPr lang="en-US" sz="67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cm</a:t>
                      </a:r>
                      <a:endParaRPr lang="en-US" sz="67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35cm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6.9</a:t>
                      </a:r>
                      <a:endParaRPr lang="en-US" altLang="zh-CN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</a:tbl>
          </a:graphicData>
        </a:graphic>
      </p:graphicFrame>
      <p:sp>
        <p:nvSpPr>
          <p:cNvPr id="8" name="圆角矩形 7"/>
          <p:cNvSpPr/>
          <p:nvPr/>
        </p:nvSpPr>
        <p:spPr>
          <a:xfrm>
            <a:off x="185420" y="840105"/>
            <a:ext cx="3738245" cy="14579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</p:spPr>
        <p:txBody>
          <a:bodyPr rtlCol="0" anchor="ctr"/>
          <a:lstStyle/>
          <a:p>
            <a:pPr indent="-342900">
              <a:lnSpc>
                <a:spcPct val="110000"/>
              </a:lnSpc>
              <a:spcBef>
                <a:spcPct val="20000"/>
              </a:spcBef>
            </a:pP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活动主题：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“春日趣烧烤”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涉及品项</a:t>
            </a:r>
            <a:r>
              <a:rPr lang="en-US" altLang="zh-CN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:  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烧烤用品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活动时间：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2026.5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日到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预估业绩：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</a:t>
            </a:r>
            <a:b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活动门店：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S1</a:t>
            </a:r>
            <a:endParaRPr 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陈列要求：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端头或地台凸显陈列，厂商配合陈列道具，结合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3-5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月份户外露营商品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endParaRPr lang="zh-CN" altLang="en-US" sz="14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97483" y="266621"/>
            <a:ext cx="7236804" cy="367550"/>
          </a:xfrm>
        </p:spPr>
        <p:txBody>
          <a:bodyPr>
            <a:noAutofit/>
          </a:bodyPr>
          <a:lstStyle/>
          <a:p>
            <a:pPr algn="l"/>
            <a:r>
              <a:rPr lang="zh-CN" altLang="en-US" sz="187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应季主推</a:t>
            </a:r>
            <a:r>
              <a:rPr lang="en-US" altLang="zh-CN" sz="187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15-</a:t>
            </a:r>
            <a:r>
              <a:rPr lang="zh-CN" altLang="en-US" sz="1875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旅行便携用品</a:t>
            </a:r>
            <a:endParaRPr lang="zh-CN" altLang="en-US" sz="187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53670" y="1852930"/>
          <a:ext cx="4371975" cy="3895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060"/>
                <a:gridCol w="360045"/>
                <a:gridCol w="1223645"/>
                <a:gridCol w="259715"/>
                <a:gridCol w="314960"/>
                <a:gridCol w="266065"/>
                <a:gridCol w="232410"/>
                <a:gridCol w="232410"/>
                <a:gridCol w="232410"/>
                <a:gridCol w="234315"/>
                <a:gridCol w="233045"/>
                <a:gridCol w="233680"/>
                <a:gridCol w="323215"/>
              </a:tblGrid>
              <a:tr h="18034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50" b="1" i="0" u="none" strike="noStrike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650" b="1" i="0" u="none" strike="noStrike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5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商品编码</a:t>
                      </a:r>
                      <a:endParaRPr lang="zh-CN" altLang="en-US" sz="65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5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商品名称</a:t>
                      </a:r>
                      <a:endParaRPr lang="zh-CN" altLang="en-US" sz="65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规格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原售价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活动价 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预估业绩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gridSpan="5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45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配合级别店</a:t>
                      </a:r>
                      <a:endParaRPr lang="zh-CN" altLang="en-US" sz="45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hMerge="1">
                  <a:tcPr marL="7143" marR="7143" marT="7143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到货时间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</a:tr>
              <a:tr h="0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B</a:t>
                      </a:r>
                      <a:endParaRPr lang="en-US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S3</a:t>
                      </a:r>
                      <a:endParaRPr lang="en-US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T</a:t>
                      </a:r>
                      <a:endParaRPr lang="en-US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384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5357741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宜洁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Y9260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旅行一次性马桶垫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1*10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5.8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0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共</a:t>
                      </a:r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万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0">
                  <a:txBody>
                    <a:bodyPr/>
                    <a:lstStyle/>
                    <a:p>
                      <a:pPr algn="ctr" fontAlgn="ctr"/>
                      <a:r>
                        <a:rPr lang="zh-CN" sz="600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已到货</a:t>
                      </a:r>
                      <a:endParaRPr lang="zh-CN" sz="6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</a:tr>
              <a:tr h="2076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5571895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宜洁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Y9196/9197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一次性女士内裤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条装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1*5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zh-CN" altLang="en-US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　</a:t>
                      </a: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2076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5571901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宜洁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Y9200/9201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一次性男士内裤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条装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1*5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zh-CN" altLang="en-US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　</a:t>
                      </a: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390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5682225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宜洁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9233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旅行一次性泡澡袋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zh-CN" altLang="en-US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　</a:t>
                      </a: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79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5682263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宜洁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9175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旅行一次性双人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件套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zh-CN" altLang="en-US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　</a:t>
                      </a: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790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5682423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宜洁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9228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旅行一次压缩浴巾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zh-CN" altLang="en-US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　</a:t>
                      </a: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390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5682430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宜洁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9230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旅行一次性压缩洁面巾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1*20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zh-CN" altLang="en-US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　</a:t>
                      </a: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377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5682454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宜洁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9166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旅行一次性睡袋单人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1*1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390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8306258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花漫多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V2441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少女包包折叠梳镜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384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8429933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顺艺旅行折叠衣架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只装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1*3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zh-CN" altLang="en-US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　</a:t>
                      </a: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2076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5926565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自带干粮的猫分装瓶套装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CZ3005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26.8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　</a:t>
                      </a: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397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8564191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优沐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2115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干湿分离洗漱包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1*1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　</a:t>
                      </a: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384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8564214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优沐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1550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中号洗漱包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1*1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　</a:t>
                      </a: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2076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8012524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多芬密集修护旅行装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(50+50+45)g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50g+50g+45g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7272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8058683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三个魔发匠洗护沐套装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80ml*3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80ml*3</a:t>
                      </a:r>
                      <a:endParaRPr lang="en-US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20764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8276551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潘婷三分钟多效损伤修护洗护旅行装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50g+40ml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20764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8442864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Spes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诗裴丝胶原青蒿洗护沐旅行装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(50ml*3)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50ml*3</a:t>
                      </a:r>
                      <a:endParaRPr lang="en-US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7272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8531100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Befe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洗护旅行套装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45ml+50g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24.5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20764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2570426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云南白药冬青香型牙膏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45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克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金口健牙刷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45g+1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支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7716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8503718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双枪清新护理牙线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50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支装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50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支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13.5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</a:tbl>
          </a:graphicData>
        </a:graphic>
      </p:graphicFrame>
      <p:sp>
        <p:nvSpPr>
          <p:cNvPr id="8" name="圆角矩形 7"/>
          <p:cNvSpPr/>
          <p:nvPr/>
        </p:nvSpPr>
        <p:spPr>
          <a:xfrm>
            <a:off x="197485" y="634365"/>
            <a:ext cx="4193540" cy="11252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</p:spPr>
        <p:txBody>
          <a:bodyPr rtlCol="0" anchor="ctr"/>
          <a:lstStyle/>
          <a:p>
            <a:pPr indent="-342900">
              <a:lnSpc>
                <a:spcPct val="110000"/>
              </a:lnSpc>
              <a:spcBef>
                <a:spcPct val="20000"/>
              </a:spcBef>
            </a:pPr>
            <a:endParaRPr lang="zh-CN" altLang="en-US" sz="9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9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活动主题：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春日出游，轻装上阵</a:t>
            </a:r>
            <a:endParaRPr lang="zh-CN" altLang="en-US" sz="9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9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涉及品项</a:t>
            </a:r>
            <a:r>
              <a:rPr lang="en-US" altLang="zh-CN" sz="9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:   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个清、家清、护肤、纸品、收纳用品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9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活动时间：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2026.5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日到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9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预估业绩：</a:t>
            </a:r>
            <a:r>
              <a:rPr lang="en-US" altLang="zh-CN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</a:t>
            </a:r>
            <a:b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9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活动门店：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见商品明细</a:t>
            </a:r>
            <a:endParaRPr lang="en-US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9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陈列要求：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端头</a:t>
            </a:r>
            <a:r>
              <a:rPr lang="en-US" altLang="zh-CN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地堆，集中陈列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endParaRPr lang="zh-CN" altLang="en-US" sz="14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rcRect b="20961"/>
          <a:stretch>
            <a:fillRect/>
          </a:stretch>
        </p:blipFill>
        <p:spPr>
          <a:xfrm>
            <a:off x="3393440" y="662305"/>
            <a:ext cx="844550" cy="1097280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692650" y="662305"/>
          <a:ext cx="4236720" cy="4979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102"/>
                <a:gridCol w="348216"/>
                <a:gridCol w="1133703"/>
                <a:gridCol w="305022"/>
                <a:gridCol w="305024"/>
                <a:gridCol w="258095"/>
                <a:gridCol w="224501"/>
                <a:gridCol w="225425"/>
                <a:gridCol w="225710"/>
                <a:gridCol w="226633"/>
                <a:gridCol w="226634"/>
                <a:gridCol w="226634"/>
                <a:gridCol w="313021"/>
              </a:tblGrid>
              <a:tr h="20256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50" b="1" i="0" u="none" strike="noStrike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650" b="1" i="0" u="none" strike="noStrike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5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商品编码</a:t>
                      </a:r>
                      <a:endParaRPr lang="zh-CN" altLang="en-US" sz="65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5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商品名称</a:t>
                      </a:r>
                      <a:endParaRPr lang="zh-CN" altLang="en-US" sz="65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规格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原售价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活动价 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预估业绩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gridSpan="5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45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配合级别店</a:t>
                      </a:r>
                      <a:endParaRPr lang="zh-CN" altLang="en-US" sz="45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hMerge="1">
                  <a:tcPr marL="7143" marR="7143" marT="7143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到货时间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</a:tr>
              <a:tr h="0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B</a:t>
                      </a:r>
                      <a:endParaRPr lang="en-US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S3</a:t>
                      </a:r>
                      <a:endParaRPr lang="en-US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T</a:t>
                      </a:r>
                      <a:endParaRPr lang="en-US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55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128463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悠宜清透摇摇乐防晒乳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28ML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旅行装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28ml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2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共</a:t>
                      </a:r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万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2">
                  <a:txBody>
                    <a:bodyPr/>
                    <a:lstStyle/>
                    <a:p>
                      <a:pPr algn="ctr" fontAlgn="ctr"/>
                      <a:r>
                        <a:rPr lang="zh-CN" sz="600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已到货</a:t>
                      </a:r>
                      <a:endParaRPr lang="zh-CN" sz="6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</a:tr>
              <a:tr h="2209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6323837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达肤妍臻研舒缓修护旅行套装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18g+15g+30g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2203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8440679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自然堂凝时洁水乳旅行装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20g+30ml+15ml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20g+30ml+15ml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55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6102364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肤见安肌轻柔洁颜油 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2ml x 7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粒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2ml*7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581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6102371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肤见安肌净柔洁颜油 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2mlx7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粒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2ml*7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20193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8304124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贝克曼博士血渍与奶渍克星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50ml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50ml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917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8304148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贝克曼博士油渍克星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50ml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50ml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2209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8304131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贝克曼博士圆珠笔与记号笔渍克星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50ml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50ml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562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5001569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蓝月亮旅行专用洗衣液风清白兰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80g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80g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55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4355106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小林护镜宝多用途清洁纸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片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片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562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4771548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小林刻立洁便圈清洁纸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片装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片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562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4633204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小林刻立洁衣物去污纸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片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1*6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562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33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4436041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心相印婴儿水润湿巾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片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*8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包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7</a:t>
                      </a:r>
                      <a:r>
                        <a:rPr lang="zh-CN" altLang="en-US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片</a:t>
                      </a: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*8</a:t>
                      </a:r>
                      <a:r>
                        <a:rPr lang="zh-CN" altLang="en-US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包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2209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4869634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心相印婴儿手口湿巾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片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*8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包组合装（超迷你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)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8</a:t>
                      </a:r>
                      <a:r>
                        <a:rPr lang="zh-CN" altLang="en-US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片</a:t>
                      </a: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*8</a:t>
                      </a:r>
                      <a:r>
                        <a:rPr lang="zh-CN" altLang="en-US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包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22034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5032051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维达超迷你卫生湿巾 儿童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片装 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*8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包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8</a:t>
                      </a:r>
                      <a:r>
                        <a:rPr lang="zh-CN" altLang="en-US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片</a:t>
                      </a: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*8</a:t>
                      </a:r>
                      <a:r>
                        <a:rPr lang="zh-CN" altLang="en-US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包</a:t>
                      </a:r>
                      <a:endParaRPr lang="en-US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9431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8578105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丹尼斯婴儿手口湿巾启封装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片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20</a:t>
                      </a:r>
                      <a:r>
                        <a:rPr lang="zh-CN" altLang="en-US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片</a:t>
                      </a:r>
                      <a:endParaRPr lang="en-US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22034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37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5297382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维达迷你湿厕纸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包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包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9494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4774198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心相印成人超纯水湿巾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片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*8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包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7</a:t>
                      </a:r>
                      <a:r>
                        <a:rPr lang="zh-CN" altLang="en-US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片</a:t>
                      </a: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*8</a:t>
                      </a:r>
                      <a:r>
                        <a:rPr lang="zh-CN" altLang="en-US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包</a:t>
                      </a:r>
                      <a:endParaRPr lang="en-US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22034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5032068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维达超迷你卫生湿巾 成人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片装 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*8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包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8</a:t>
                      </a:r>
                      <a:r>
                        <a:rPr lang="zh-CN" altLang="en-US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片</a:t>
                      </a: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*8</a:t>
                      </a:r>
                      <a:r>
                        <a:rPr lang="zh-CN" altLang="en-US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包</a:t>
                      </a:r>
                      <a:endParaRPr lang="en-US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22098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5052059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心相印卫生系列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片装湿巾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包组合装超迷你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7</a:t>
                      </a:r>
                      <a:r>
                        <a:rPr lang="zh-CN" altLang="en-US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片</a:t>
                      </a: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*8</a:t>
                      </a:r>
                      <a:r>
                        <a:rPr lang="zh-CN" altLang="en-US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包</a:t>
                      </a:r>
                      <a:endParaRPr lang="en-US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9431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41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5205967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兔之力护镜纸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片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片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15.8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9431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65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8079138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德佑小白鞋清洁湿巾</a:t>
                      </a:r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12</a:t>
                      </a:r>
                      <a:r>
                        <a:rPr lang="zh-CN" altLang="en-US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片</a:t>
                      </a:r>
                      <a:endParaRPr lang="zh-CN" altLang="en-US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12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片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5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3.9</a:t>
                      </a:r>
                      <a:endParaRPr lang="en-US" altLang="zh-CN" sz="65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   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   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zh-CN" sz="65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sym typeface="+mn-ea"/>
                        </a:rPr>
                        <a:t>   √</a:t>
                      </a:r>
                      <a:endParaRPr lang="en-US" altLang="zh-CN" sz="65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sym typeface="+mn-ea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/>
    </mc:Choice>
    <mc:Fallback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>
          <a:xfrm>
            <a:off x="327025" y="676910"/>
            <a:ext cx="5731510" cy="16230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</p:spPr>
        <p:txBody>
          <a:bodyPr rtlCol="0" anchor="ctr"/>
          <a:lstStyle/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活动主题：六一儿童节童装满</a:t>
            </a:r>
            <a:r>
              <a:rPr lang="en-US" altLang="zh-CN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100</a:t>
            </a: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减</a:t>
            </a:r>
            <a:r>
              <a:rPr lang="en-US" altLang="zh-CN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</a:t>
            </a: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涉及品项：童装</a:t>
            </a:r>
            <a:r>
              <a:rPr lang="en-US" altLang="zh-CN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	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活动时间：</a:t>
            </a:r>
            <a:r>
              <a:rPr lang="en-US" altLang="zh-CN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5.22-6.02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>
              <a:lnSpc>
                <a:spcPct val="110000"/>
              </a:lnSpc>
              <a:spcBef>
                <a:spcPct val="20000"/>
              </a:spcBef>
              <a:defRPr/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预估业绩：</a:t>
            </a:r>
            <a:r>
              <a:rPr lang="en-US" altLang="zh-CN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10000"/>
              </a:lnSpc>
              <a:spcBef>
                <a:spcPct val="20000"/>
              </a:spcBef>
              <a:defRPr/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活动门店：童装经营门店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defRPr/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陈列要求：正常陈列，企划配合场景布置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algun Gothic" panose="020B0503020000020004" charset="-127"/>
              <a:ea typeface="Malgun Gothic" panose="020B0503020000020004" charset="-127"/>
              <a:cs typeface="+mn-cs"/>
            </a:endParaRPr>
          </a:p>
        </p:txBody>
      </p:sp>
      <p:sp>
        <p:nvSpPr>
          <p:cNvPr id="20" name="文本框 10"/>
          <p:cNvSpPr txBox="1"/>
          <p:nvPr/>
        </p:nvSpPr>
        <p:spPr>
          <a:xfrm flipH="1">
            <a:off x="5332095" y="829945"/>
            <a:ext cx="489585" cy="2030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b="1" dirty="0"/>
          </a:p>
        </p:txBody>
      </p:sp>
      <p:sp>
        <p:nvSpPr>
          <p:cNvPr id="3" name="文本框 5"/>
          <p:cNvSpPr txBox="1">
            <a:spLocks noChangeArrowheads="1"/>
          </p:cNvSpPr>
          <p:nvPr/>
        </p:nvSpPr>
        <p:spPr bwMode="auto">
          <a:xfrm>
            <a:off x="326390" y="237543"/>
            <a:ext cx="6527165" cy="374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5646" tIns="27823" rIns="55646" bIns="27823">
            <a:no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百货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2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部主题活动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--5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月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319405" y="2364740"/>
          <a:ext cx="5739130" cy="3272155"/>
        </p:xfrm>
        <a:graphic>
          <a:graphicData uri="http://schemas.openxmlformats.org/drawingml/2006/table">
            <a:tbl>
              <a:tblPr/>
              <a:tblGrid>
                <a:gridCol w="283845"/>
                <a:gridCol w="503555"/>
                <a:gridCol w="1238250"/>
                <a:gridCol w="442595"/>
                <a:gridCol w="448310"/>
                <a:gridCol w="205740"/>
                <a:gridCol w="360045"/>
                <a:gridCol w="288290"/>
                <a:gridCol w="567690"/>
                <a:gridCol w="225425"/>
                <a:gridCol w="241935"/>
                <a:gridCol w="259715"/>
                <a:gridCol w="276225"/>
                <a:gridCol w="397510"/>
              </a:tblGrid>
              <a:tr h="12192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商品编码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商品名称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规格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活动价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预估业绩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预估毛额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预估利率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配合门店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cPr marL="0" marR="0" marT="0" marB="0"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0" marR="0" marT="0" marB="0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到货时间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32410">
                <a:tc vMerge="1"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S3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T1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B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7030339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新天一派C26-2-2615男大童工装裤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大童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10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满100元减10元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10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12万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10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3.24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10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28%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10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4.10日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7030343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酷檬C26-2-2601男大童工装裤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大童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3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7030337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时尚玉飞飞C26-2-26780女大童直筒牛仔裤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大童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327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4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7030592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凯拉迷鼠C26-2-27362男大童印花短袖丅恤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大童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7030593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凯拉迷鼠C26-2-27352男大童印花短袖丅恤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大童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6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7030594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凯拉迷鼠C26-2-27350男大童印花短袖丅恤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大童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7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7030302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萌酷C26-2-26804中童渐变皮肤衣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中童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8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7030597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豪长官C26-2-88803大童汉服群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大童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9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7030395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C-爱迪鸥C26-2-2509男大童卫裤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大童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7030390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炫酷童年C26-2-2638大童短袖印花T恤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大童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S1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S2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0" marR="0" marT="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5345" y="3202305"/>
            <a:ext cx="1816100" cy="24155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01410" y="690880"/>
            <a:ext cx="1884680" cy="2473325"/>
          </a:xfrm>
          <a:prstGeom prst="rect">
            <a:avLst/>
          </a:prstGeom>
        </p:spPr>
      </p:pic>
    </p:spTree>
  </p:cSld>
  <p:clrMapOvr>
    <a:masterClrMapping/>
  </p:clrMapOvr>
  <p:transition spd="slow" advClick="0" advTm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>
          <a:xfrm>
            <a:off x="327025" y="676910"/>
            <a:ext cx="5731510" cy="16230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</p:spPr>
        <p:txBody>
          <a:bodyPr rtlCol="0" anchor="ctr"/>
          <a:lstStyle/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活动主题：</a:t>
            </a:r>
            <a:r>
              <a:rPr lang="zh-CN" altLang="en-US" sz="1000" dirty="0">
                <a:latin typeface="Arial Narrow" panose="020B0606020202030204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母亲节</a:t>
            </a:r>
            <a:r>
              <a:rPr lang="en-US" altLang="zh-CN" sz="1000" dirty="0">
                <a:latin typeface="Arial Narrow" panose="020B0606020202030204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8.8</a:t>
            </a:r>
            <a:r>
              <a:rPr lang="zh-CN" altLang="en-US" sz="1000" dirty="0">
                <a:latin typeface="Arial Narrow" panose="020B0606020202030204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折活动</a:t>
            </a: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涉及品项：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女装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活动时间：</a:t>
            </a:r>
            <a:r>
              <a:rPr lang="zh-CN" altLang="en-US" sz="1000" dirty="0">
                <a:latin typeface="Arial Narrow" panose="020B0606020202030204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2</a:t>
            </a:r>
            <a:r>
              <a:rPr lang="en-US" altLang="zh-CN" sz="1000" dirty="0">
                <a:latin typeface="Arial Narrow" panose="020B0606020202030204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6</a:t>
            </a:r>
            <a:r>
              <a:rPr lang="zh-CN" altLang="en-US" sz="1000" dirty="0">
                <a:latin typeface="Arial Narrow" panose="020B0606020202030204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年</a:t>
            </a:r>
            <a:r>
              <a:rPr lang="en-US" altLang="zh-CN" sz="1000" dirty="0">
                <a:latin typeface="Arial Narrow" panose="020B0606020202030204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5</a:t>
            </a:r>
            <a:r>
              <a:rPr lang="zh-CN" altLang="en-US" sz="1000" dirty="0">
                <a:latin typeface="Arial Narrow" panose="020B0606020202030204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月</a:t>
            </a:r>
            <a:r>
              <a:rPr lang="en-US" altLang="zh-CN" sz="1000" dirty="0">
                <a:latin typeface="Arial Narrow" panose="020B0606020202030204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08</a:t>
            </a:r>
            <a:r>
              <a:rPr lang="zh-CN" altLang="en-US" sz="1000" dirty="0">
                <a:latin typeface="Arial Narrow" panose="020B0606020202030204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日-</a:t>
            </a:r>
            <a:r>
              <a:rPr lang="en-US" altLang="zh-CN" sz="1000" dirty="0">
                <a:latin typeface="Arial Narrow" panose="020B0606020202030204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5</a:t>
            </a:r>
            <a:r>
              <a:rPr lang="zh-CN" altLang="en-US" sz="1000" dirty="0">
                <a:latin typeface="Arial Narrow" panose="020B0606020202030204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月</a:t>
            </a:r>
            <a:r>
              <a:rPr lang="en-US" sz="1000" dirty="0">
                <a:latin typeface="Arial Narrow" panose="020B0606020202030204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10</a:t>
            </a:r>
            <a:r>
              <a:rPr lang="zh-CN" altLang="en-US" sz="1000" dirty="0">
                <a:latin typeface="Arial Narrow" panose="020B0606020202030204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日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>
              <a:lnSpc>
                <a:spcPct val="110000"/>
              </a:lnSpc>
              <a:spcBef>
                <a:spcPct val="20000"/>
              </a:spcBef>
              <a:defRPr/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预估业绩：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10000"/>
              </a:lnSpc>
              <a:spcBef>
                <a:spcPct val="20000"/>
              </a:spcBef>
              <a:defRPr/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活动门店：</a:t>
            </a:r>
            <a:r>
              <a:rPr lang="zh-CN" altLang="en-US" sz="1000" dirty="0">
                <a:solidFill>
                  <a:srgbClr val="FF0000"/>
                </a:solidFill>
                <a:latin typeface="Arial Narrow" panose="020B0606020202030204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1000" dirty="0">
                <a:latin typeface="Arial Narrow" panose="020B0606020202030204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S1、</a:t>
            </a:r>
            <a:r>
              <a:rPr lang="en-US" altLang="zh-CN" sz="1000" dirty="0">
                <a:latin typeface="Arial Narrow" panose="020B0606020202030204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S2</a:t>
            </a:r>
            <a:r>
              <a:rPr lang="zh-CN" altLang="en-US" sz="1000" dirty="0">
                <a:solidFill>
                  <a:srgbClr val="000000"/>
                </a:solidFill>
                <a:latin typeface="Arial Narrow" panose="020B0606020202030204" pitchFamily="2" charset="0"/>
                <a:sym typeface="+mn-ea"/>
              </a:rPr>
              <a:t>级别店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defRPr/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陈列要求：</a:t>
            </a:r>
            <a:r>
              <a:rPr lang="zh-CN" altLang="en-US" sz="1000" dirty="0">
                <a:latin typeface="Arial Narrow" panose="020B0606020202030204" pitchFamily="2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正常陈列或流水台凸显陈列</a:t>
            </a: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defRPr/>
            </a:pPr>
            <a:endParaRPr kumimoji="0" lang="zh-CN" altLang="en-US" sz="1400" b="0" i="0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algun Gothic" panose="020B0503020000020004" charset="-127"/>
              <a:ea typeface="Malgun Gothic" panose="020B0503020000020004" charset="-127"/>
              <a:cs typeface="+mn-cs"/>
            </a:endParaRPr>
          </a:p>
        </p:txBody>
      </p:sp>
      <p:sp>
        <p:nvSpPr>
          <p:cNvPr id="20" name="文本框 10"/>
          <p:cNvSpPr txBox="1"/>
          <p:nvPr/>
        </p:nvSpPr>
        <p:spPr>
          <a:xfrm flipH="1">
            <a:off x="5332095" y="829945"/>
            <a:ext cx="489585" cy="2030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b="1" dirty="0"/>
          </a:p>
        </p:txBody>
      </p:sp>
      <p:sp>
        <p:nvSpPr>
          <p:cNvPr id="3" name="文本框 5"/>
          <p:cNvSpPr txBox="1">
            <a:spLocks noChangeArrowheads="1"/>
          </p:cNvSpPr>
          <p:nvPr/>
        </p:nvSpPr>
        <p:spPr bwMode="auto">
          <a:xfrm>
            <a:off x="326390" y="237543"/>
            <a:ext cx="6527165" cy="374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5646" tIns="27823" rIns="55646" bIns="27823">
            <a:no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百货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2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部主题活动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--5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月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266700" y="2364740"/>
          <a:ext cx="5273499" cy="3161347"/>
        </p:xfrm>
        <a:graphic>
          <a:graphicData uri="http://schemas.openxmlformats.org/drawingml/2006/table">
            <a:tbl>
              <a:tblPr/>
              <a:tblGrid>
                <a:gridCol w="264183"/>
                <a:gridCol w="468618"/>
                <a:gridCol w="1077595"/>
                <a:gridCol w="467360"/>
                <a:gridCol w="398375"/>
                <a:gridCol w="387348"/>
                <a:gridCol w="488775"/>
                <a:gridCol w="238266"/>
                <a:gridCol w="181610"/>
                <a:gridCol w="243647"/>
                <a:gridCol w="247462"/>
                <a:gridCol w="208280"/>
                <a:gridCol w="601980"/>
              </a:tblGrid>
              <a:tr h="1365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商品编码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商品名称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规格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原售价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zh-CN" altLang="en-US" sz="8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活动价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>
                        <a:buNone/>
                      </a:pP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预估业绩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配合门店</a:t>
                      </a:r>
                      <a:endParaRPr lang="zh-CN" altLang="en-US" sz="6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到货时间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327660"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7030407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威凤莱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Z26-2-37308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女新中式套装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XL-5XL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201.5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7030518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俏丽人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Z26-2-26022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女休闲套装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XL-5XL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4.11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7030517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俏丽人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Z26-2-26082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女新中式套装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XL-5XL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131.1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4.11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774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7030523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俏丽人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Z26-2-6188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女新中式套装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XL-5XL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95.9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4.30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787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7030406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威凤莱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Z26-2-6001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女中袖衬衣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XL-4XL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113.5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4.30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41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7030532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思莫萝蔓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ZT26-2-6624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女休闲裤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XL-5XL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34.3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4.30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7030530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逸嘉芙尼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ZT26-2-26201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女小脚裤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XL-5XL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43.1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4.30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54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7030534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亿慧丽人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ZT26-2-8661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女弯刀裤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XL-5XL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78.3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4.11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79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7030485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金三顺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Z26-2-A02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女外套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XL-5XL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87.1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7030533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东方秀</a:t>
                      </a: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ZT26-2-2605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女微喇裤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XL-5XL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43.1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15000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4.30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6297295" y="676275"/>
            <a:ext cx="2616835" cy="4782820"/>
          </a:xfrm>
          <a:prstGeom prst="rect">
            <a:avLst/>
          </a:prstGeom>
          <a:noFill/>
          <a:ln w="0" cmpd="sng">
            <a:solidFill>
              <a:schemeClr val="tx2">
                <a:lumMod val="20000"/>
                <a:lumOff val="80000"/>
                <a:alpha val="98000"/>
              </a:schemeClr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zh-CN" altLang="en-US"/>
              <a:t>呈现图片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rcRect l="11809" r="3558" b="3696"/>
          <a:stretch>
            <a:fillRect/>
          </a:stretch>
        </p:blipFill>
        <p:spPr>
          <a:xfrm>
            <a:off x="7272020" y="1062990"/>
            <a:ext cx="676275" cy="15646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2650" y="2757170"/>
            <a:ext cx="798195" cy="9563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12230" y="3791585"/>
            <a:ext cx="1165860" cy="15684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73010" y="3827145"/>
            <a:ext cx="692150" cy="15328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/>
          <a:srcRect l="8180" t="3088" r="9015" b="1878"/>
          <a:stretch>
            <a:fillRect/>
          </a:stretch>
        </p:blipFill>
        <p:spPr>
          <a:xfrm>
            <a:off x="8265160" y="3838575"/>
            <a:ext cx="662305" cy="15208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/>
          <a:srcRect l="12757" t="7738" r="10886" b="3608"/>
          <a:stretch>
            <a:fillRect/>
          </a:stretch>
        </p:blipFill>
        <p:spPr>
          <a:xfrm>
            <a:off x="6297295" y="1062355"/>
            <a:ext cx="935355" cy="15652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/>
          <a:srcRect t="5834"/>
          <a:stretch>
            <a:fillRect/>
          </a:stretch>
        </p:blipFill>
        <p:spPr>
          <a:xfrm>
            <a:off x="8049895" y="1062355"/>
            <a:ext cx="791845" cy="9080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56880" y="1888490"/>
            <a:ext cx="784225" cy="7505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76670" y="2738120"/>
            <a:ext cx="800100" cy="984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86725" y="2752725"/>
            <a:ext cx="782955" cy="960755"/>
          </a:xfrm>
          <a:prstGeom prst="rect">
            <a:avLst/>
          </a:prstGeom>
        </p:spPr>
      </p:pic>
    </p:spTree>
  </p:cSld>
  <p:clrMapOvr>
    <a:masterClrMapping/>
  </p:clrMapOvr>
  <p:transition spd="slow" advClick="0" advTm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>
          <a:xfrm>
            <a:off x="120015" y="647700"/>
            <a:ext cx="4247515" cy="22123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</p:spPr>
        <p:txBody>
          <a:bodyPr rtlCol="0" anchor="ctr"/>
          <a:lstStyle/>
          <a:p>
            <a:pPr indent="-342900">
              <a:lnSpc>
                <a:spcPct val="110000"/>
              </a:lnSpc>
              <a:spcBef>
                <a:spcPct val="20000"/>
              </a:spcBef>
            </a:pP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活动主题：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夏日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洞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力无限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活动时间：</a:t>
            </a: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2026.5.1-5.31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推广单品：</a:t>
            </a: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商品集中陈列特价销售</a:t>
            </a: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>
              <a:lnSpc>
                <a:spcPct val="110000"/>
              </a:lnSpc>
              <a:spcBef>
                <a:spcPct val="20000"/>
              </a:spcBef>
              <a:defRPr/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预估业绩：</a:t>
            </a: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预估</a:t>
            </a: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10000"/>
              </a:lnSpc>
              <a:spcBef>
                <a:spcPct val="20000"/>
              </a:spcBef>
              <a:defRPr/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活动门店：</a:t>
            </a:r>
            <a:r>
              <a:rPr 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S1/S2</a:t>
            </a:r>
            <a:endParaRPr 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10000"/>
              </a:lnSpc>
              <a:spcBef>
                <a:spcPct val="20000"/>
              </a:spcBef>
              <a:defRPr/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陈列要求：</a:t>
            </a:r>
            <a:endParaRPr lang="en-US" altLang="zh-CN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、门店可进行地堆陈列，请门店集中陈列</a:t>
            </a: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、店内企划给予活动指示牌、侧手招、场景图等宣传标识。</a:t>
            </a:r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商品说明：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轻量化材质，脚感轻盈无负担，同时提供稳定足弓支撑，兼顾舒适与实用性。澈控油，蓬松韧发</a:t>
            </a:r>
            <a:endParaRPr lang="zh-CN" altLang="en-US" sz="9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9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algun Gothic" panose="020B0503020000020004" charset="-127"/>
              <a:ea typeface="Malgun Gothic" panose="020B0503020000020004" charset="-127"/>
              <a:cs typeface="+mn-cs"/>
            </a:endParaRPr>
          </a:p>
        </p:txBody>
      </p:sp>
      <p:sp>
        <p:nvSpPr>
          <p:cNvPr id="20" name="文本框 10"/>
          <p:cNvSpPr txBox="1"/>
          <p:nvPr/>
        </p:nvSpPr>
        <p:spPr>
          <a:xfrm flipH="1">
            <a:off x="5341620" y="817172"/>
            <a:ext cx="408940" cy="18804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b="1" dirty="0"/>
          </a:p>
        </p:txBody>
      </p:sp>
      <p:sp>
        <p:nvSpPr>
          <p:cNvPr id="3" name="文本框 5"/>
          <p:cNvSpPr txBox="1">
            <a:spLocks noChangeArrowheads="1"/>
          </p:cNvSpPr>
          <p:nvPr/>
        </p:nvSpPr>
        <p:spPr bwMode="auto">
          <a:xfrm>
            <a:off x="251460" y="201930"/>
            <a:ext cx="6527165" cy="374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5646" tIns="27823" rIns="55646" bIns="27823">
            <a:no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百货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2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部主题活动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--5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月</a:t>
            </a:r>
            <a:endParaRPr 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4457700" y="749300"/>
          <a:ext cx="4488815" cy="4204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815"/>
                <a:gridCol w="602615"/>
                <a:gridCol w="2011680"/>
                <a:gridCol w="461645"/>
                <a:gridCol w="389255"/>
                <a:gridCol w="471805"/>
              </a:tblGrid>
              <a:tr h="32131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900"/>
                        <a:t>商品属性</a:t>
                      </a:r>
                      <a:endParaRPr lang="zh-CN" altLang="en-US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900"/>
                        <a:t>编码</a:t>
                      </a:r>
                      <a:endParaRPr lang="zh-CN" altLang="en-US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900"/>
                        <a:t>商品名称</a:t>
                      </a:r>
                      <a:endParaRPr lang="zh-CN" altLang="en-US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900"/>
                        <a:t>规格</a:t>
                      </a:r>
                      <a:endParaRPr lang="zh-CN" altLang="en-US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900"/>
                        <a:t>售价</a:t>
                      </a:r>
                      <a:endParaRPr lang="zh-CN" altLang="en-US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900"/>
                        <a:t>会员价</a:t>
                      </a:r>
                      <a:endParaRPr lang="zh-CN" altLang="en-US" sz="900"/>
                    </a:p>
                  </a:txBody>
                  <a:tcPr marL="9842" marR="9842" marT="9842" anchor="ctr"/>
                </a:tc>
              </a:tr>
              <a:tr h="31623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900"/>
                        <a:t>引流品</a:t>
                      </a:r>
                      <a:endParaRPr lang="zh-CN" altLang="en-US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踏福行男花园拖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8170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黑色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40-41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>
                          <a:sym typeface="+mn-ea"/>
                        </a:rPr>
                        <a:t>40-41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29.9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22.9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</a:tr>
              <a:tr h="316865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900"/>
                        <a:t>引流品</a:t>
                      </a:r>
                      <a:endParaRPr lang="zh-CN" altLang="en-US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踏福行男花园拖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8170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黑色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42-43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42-43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29.9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22.9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</a:tr>
              <a:tr h="315595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900"/>
                        <a:t>引流品</a:t>
                      </a:r>
                      <a:endParaRPr lang="zh-CN" altLang="en-US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踏福行男花园拖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8170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黑色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44-45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44-45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29.9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22.9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</a:tr>
              <a:tr h="316865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900"/>
                        <a:t>引流品</a:t>
                      </a:r>
                      <a:endParaRPr lang="zh-CN" altLang="en-US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踏福行男花园拖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8170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深蓝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40-41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>
                          <a:sym typeface="+mn-ea"/>
                        </a:rPr>
                        <a:t>40-41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29.9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22.9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</a:tr>
              <a:tr h="31623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900"/>
                        <a:t>引流品</a:t>
                      </a:r>
                      <a:endParaRPr lang="zh-CN" altLang="en-US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踏福行男花园拖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8170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深蓝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42-43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42-43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29.9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22.9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</a:tr>
              <a:tr h="315595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900"/>
                        <a:t>引流品</a:t>
                      </a:r>
                      <a:endParaRPr lang="zh-CN" altLang="en-US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踏福行男花园拖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8170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深蓝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44-45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44-45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29.9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22.9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</a:tr>
              <a:tr h="36830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900"/>
                        <a:t>引流品</a:t>
                      </a:r>
                      <a:endParaRPr lang="zh-CN" altLang="en-US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踏福行女花园拖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8170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白色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36-37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36-37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29.9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22.9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</a:tr>
              <a:tr h="296545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900"/>
                        <a:t>引流品</a:t>
                      </a:r>
                      <a:endParaRPr lang="zh-CN" altLang="en-US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踏福行女花园拖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8170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白色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38-39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38-39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29.9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22.9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</a:tr>
              <a:tr h="332105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900"/>
                        <a:t>引流品</a:t>
                      </a:r>
                      <a:endParaRPr lang="zh-CN" altLang="en-US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踏福行女花园拖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8170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白色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40-41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40-41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29.9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22.9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</a:tr>
              <a:tr h="35052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900"/>
                        <a:t>引流品</a:t>
                      </a:r>
                      <a:endParaRPr lang="zh-CN" altLang="en-US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踏福行女花园拖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8170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浅咖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36-37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36-37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29.9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22.9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</a:tr>
              <a:tr h="33274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900"/>
                        <a:t>引流品</a:t>
                      </a:r>
                      <a:endParaRPr lang="zh-CN" altLang="en-US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踏福行女花园拖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8170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浅咖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38-39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38-39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29.9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22.9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</a:tr>
              <a:tr h="305435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900"/>
                        <a:t>引流品</a:t>
                      </a:r>
                      <a:endParaRPr lang="zh-CN" altLang="en-US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踏福行女花园拖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8170</a:t>
                      </a:r>
                      <a:r>
                        <a:rPr lang="zh-CN" altLang="en-US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浅咖</a:t>
                      </a:r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40-41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40-41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29.9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en-US" altLang="zh-CN" sz="900"/>
                        <a:t>22.9</a:t>
                      </a:r>
                      <a:endParaRPr lang="en-US" altLang="zh-CN" sz="900"/>
                    </a:p>
                  </a:txBody>
                  <a:tcPr marL="9842" marR="9842" marT="9842" anchor="ctr"/>
                </a:tc>
              </a:tr>
            </a:tbl>
          </a:graphicData>
        </a:graphic>
      </p:graphicFrame>
      <p:pic>
        <p:nvPicPr>
          <p:cNvPr id="2" name="图片 1" descr="c6b057f5515e3bace5fa7336e66a058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" y="3151505"/>
            <a:ext cx="2092325" cy="1801495"/>
          </a:xfrm>
          <a:prstGeom prst="rect">
            <a:avLst/>
          </a:prstGeom>
        </p:spPr>
      </p:pic>
      <p:pic>
        <p:nvPicPr>
          <p:cNvPr id="4" name="图片 3" descr="176722e2c97314aa23b584254c0de70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2325" y="3149600"/>
            <a:ext cx="2404110" cy="1803400"/>
          </a:xfrm>
          <a:prstGeom prst="rect">
            <a:avLst/>
          </a:prstGeom>
        </p:spPr>
      </p:pic>
    </p:spTree>
  </p:cSld>
  <p:clrMapOvr>
    <a:masterClrMapping/>
  </p:clrMapOvr>
  <p:transition spd="slow" advClick="0" advTm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7"/>
          <p:cNvSpPr txBox="1"/>
          <p:nvPr>
            <p:custDataLst>
              <p:tags r:id="rId1"/>
            </p:custDataLst>
          </p:nvPr>
        </p:nvSpPr>
        <p:spPr>
          <a:xfrm>
            <a:off x="112395" y="266065"/>
            <a:ext cx="4321175" cy="379730"/>
          </a:xfrm>
          <a:prstGeom prst="rect">
            <a:avLst/>
          </a:prstGeom>
          <a:noFill/>
          <a:ln>
            <a:noFill/>
          </a:ln>
        </p:spPr>
        <p:txBody>
          <a:bodyPr wrap="square" lIns="87892" tIns="43946" rIns="87892" bIns="43946" rtlCol="0">
            <a:spAutoFit/>
          </a:bodyPr>
          <a:lstStyle/>
          <a:p>
            <a:pPr marL="219710" indent="-219710"/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应季主推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1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：工厂店新品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-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清洁刷系列</a:t>
            </a:r>
            <a:endParaRPr lang="zh-CN" altLang="en-US" sz="1900" b="1" dirty="0">
              <a:latin typeface="微软雅黑" panose="020B0503020204020204" pitchFamily="34" charset="-122"/>
              <a:ea typeface="微软雅黑" panose="020B0503020204020204" pitchFamily="34" charset="-122"/>
              <a:cs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915" y="2645160"/>
            <a:ext cx="3366770" cy="2477102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300990" y="915670"/>
            <a:ext cx="3274695" cy="14598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</p:spPr>
        <p:txBody>
          <a:bodyPr rtlCol="0" anchor="ctr"/>
          <a:lstStyle/>
          <a:p>
            <a:pPr indent="-342900">
              <a:lnSpc>
                <a:spcPct val="110000"/>
              </a:lnSpc>
              <a:spcBef>
                <a:spcPct val="20000"/>
              </a:spcBef>
            </a:pP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活动主题：</a:t>
            </a:r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刷走杂乱，焕新日常</a:t>
            </a: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涉及品项：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清洁刷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活动时间：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2026.5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日到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预估业绩：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活动门店：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S2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级别店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陈列要求：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端头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地堆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endParaRPr lang="zh-CN" altLang="en-US" sz="14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9" name="表格 8"/>
          <p:cNvGraphicFramePr/>
          <p:nvPr>
            <p:custDataLst>
              <p:tags r:id="rId3"/>
            </p:custDataLst>
          </p:nvPr>
        </p:nvGraphicFramePr>
        <p:xfrm>
          <a:off x="3851910" y="938530"/>
          <a:ext cx="4880927" cy="4575050"/>
        </p:xfrm>
        <a:graphic>
          <a:graphicData uri="http://schemas.openxmlformats.org/drawingml/2006/table">
            <a:tbl>
              <a:tblPr/>
              <a:tblGrid>
                <a:gridCol w="286385"/>
                <a:gridCol w="690245"/>
                <a:gridCol w="962025"/>
                <a:gridCol w="358775"/>
                <a:gridCol w="285750"/>
                <a:gridCol w="322580"/>
                <a:gridCol w="295910"/>
                <a:gridCol w="245745"/>
                <a:gridCol w="246380"/>
                <a:gridCol w="32067"/>
                <a:gridCol w="245745"/>
                <a:gridCol w="246380"/>
                <a:gridCol w="246380"/>
                <a:gridCol w="416560"/>
              </a:tblGrid>
              <a:tr h="2813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商品编码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商品名称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规格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原售价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预估业绩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配合级别店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到货时间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36220"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7749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6974150680655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朴秀简约组合马桶刷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12.9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6"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6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6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4.15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4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4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7305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6974150680488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朴秀呆萌组合马桶刷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749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6974150683205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朴秀创意除尘刷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16.9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7559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6974150680730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朴秀大圆球马桶刷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749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6974150680754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朴秀大方头马桶刷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749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6974150680631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朴秀黄金白银致富刷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6974150683090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朴秀创意玻璃刮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12.9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72415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6974150680464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朴秀可拆卸鞋刷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7.9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7051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7970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6974150680358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朴秀长柄鞋刷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2.9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6065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697415068332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朴秀加长杆鞋刷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3.9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5623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6974150683538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朴秀焕洁双面多用鞋刷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7.9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7495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6974150683304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朴秀创意海绵头杯刷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6974150680792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朴秀换洁椰棕锅刷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>
                        <a:buClrTx/>
                        <a:buSzTx/>
                        <a:buFontTx/>
                      </a:pP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74955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>
          <a:xfrm>
            <a:off x="327025" y="676910"/>
            <a:ext cx="5731510" cy="11988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</p:spPr>
        <p:txBody>
          <a:bodyPr rtlCol="0" anchor="ctr"/>
          <a:lstStyle/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活动主题：</a:t>
            </a:r>
            <a:r>
              <a:rPr lang="zh-CN" altLang="en-US" sz="10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一枕一席~清凉一夏</a:t>
            </a:r>
            <a:endParaRPr lang="zh-CN" altLang="en-US" sz="10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涉及品项：</a:t>
            </a:r>
            <a:r>
              <a:rPr lang="zh-CN" altLang="en-US" sz="1000" b="1" dirty="0">
                <a:latin typeface="+mn-ea"/>
                <a:cs typeface="微软雅黑" panose="020B0503020204020204" pitchFamily="34" charset="-122"/>
                <a:sym typeface="+mn-ea"/>
              </a:rPr>
              <a:t>枕头、夏凉被</a:t>
            </a:r>
            <a:endParaRPr lang="zh-CN" altLang="en-US" sz="1000" b="1" dirty="0">
              <a:latin typeface="+mn-ea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活动时间：</a:t>
            </a:r>
            <a:r>
              <a:rPr lang="en-US" altLang="zh-CN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5.1-5.31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>
              <a:lnSpc>
                <a:spcPct val="110000"/>
              </a:lnSpc>
              <a:spcBef>
                <a:spcPct val="20000"/>
              </a:spcBef>
              <a:defRPr/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预估业绩：</a:t>
            </a:r>
            <a:r>
              <a:rPr lang="en-US" altLang="zh-CN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10000"/>
              </a:lnSpc>
              <a:spcBef>
                <a:spcPct val="20000"/>
              </a:spcBef>
              <a:defRPr/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活动门店：</a:t>
            </a:r>
            <a:r>
              <a:rPr lang="en-US" altLang="zh-CN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defRPr/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陈列要求：端头</a:t>
            </a:r>
            <a:r>
              <a:rPr lang="en-US" altLang="zh-CN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地堆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algun Gothic" panose="020B0503020000020004" charset="-127"/>
              <a:ea typeface="Malgun Gothic" panose="020B0503020000020004" charset="-127"/>
              <a:cs typeface="+mn-cs"/>
            </a:endParaRPr>
          </a:p>
        </p:txBody>
      </p:sp>
      <p:sp>
        <p:nvSpPr>
          <p:cNvPr id="20" name="文本框 10"/>
          <p:cNvSpPr txBox="1"/>
          <p:nvPr/>
        </p:nvSpPr>
        <p:spPr>
          <a:xfrm flipH="1">
            <a:off x="5332095" y="829945"/>
            <a:ext cx="489585" cy="2030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b="1" dirty="0"/>
          </a:p>
        </p:txBody>
      </p:sp>
      <p:sp>
        <p:nvSpPr>
          <p:cNvPr id="3" name="文本框 5"/>
          <p:cNvSpPr txBox="1">
            <a:spLocks noChangeArrowheads="1"/>
          </p:cNvSpPr>
          <p:nvPr/>
        </p:nvSpPr>
        <p:spPr bwMode="auto">
          <a:xfrm>
            <a:off x="326390" y="237543"/>
            <a:ext cx="6527165" cy="374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5646" tIns="27823" rIns="55646" bIns="27823">
            <a:noAutofit/>
          </a:bodyPr>
          <a:lstStyle/>
          <a:p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百货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2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部主题活动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-5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月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41110" y="676910"/>
            <a:ext cx="2616835" cy="4782820"/>
          </a:xfrm>
          <a:prstGeom prst="rect">
            <a:avLst/>
          </a:prstGeom>
          <a:noFill/>
          <a:ln w="0" cmpd="sng">
            <a:solidFill>
              <a:schemeClr val="tx2">
                <a:lumMod val="20000"/>
                <a:lumOff val="80000"/>
                <a:alpha val="98000"/>
              </a:schemeClr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zh-CN" altLang="en-US"/>
              <a:t>呈现图片</a:t>
            </a:r>
            <a:endParaRPr lang="zh-CN" altLang="en-US"/>
          </a:p>
        </p:txBody>
      </p:sp>
      <p:pic>
        <p:nvPicPr>
          <p:cNvPr id="2" name="图片 1" descr="枕头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882765" y="1202690"/>
            <a:ext cx="1446530" cy="1929765"/>
          </a:xfrm>
          <a:prstGeom prst="rect">
            <a:avLst/>
          </a:prstGeom>
        </p:spPr>
      </p:pic>
      <p:pic>
        <p:nvPicPr>
          <p:cNvPr id="4" name="图片 3" descr="夏凉被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82765" y="3361055"/>
            <a:ext cx="1533525" cy="2046605"/>
          </a:xfrm>
          <a:prstGeom prst="rect">
            <a:avLst/>
          </a:prstGeom>
        </p:spPr>
      </p:pic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327025" y="1940560"/>
          <a:ext cx="5768340" cy="3682681"/>
        </p:xfrm>
        <a:graphic>
          <a:graphicData uri="http://schemas.openxmlformats.org/drawingml/2006/table">
            <a:tbl>
              <a:tblPr/>
              <a:tblGrid>
                <a:gridCol w="233680"/>
                <a:gridCol w="470535"/>
                <a:gridCol w="1414780"/>
                <a:gridCol w="435610"/>
                <a:gridCol w="351790"/>
                <a:gridCol w="323850"/>
                <a:gridCol w="426085"/>
                <a:gridCol w="247650"/>
                <a:gridCol w="158750"/>
                <a:gridCol w="254635"/>
                <a:gridCol w="226695"/>
                <a:gridCol w="173990"/>
                <a:gridCol w="165100"/>
                <a:gridCol w="885190"/>
              </a:tblGrid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商品编码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商品名称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规格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原售价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zh-CN" altLang="en-US" sz="8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活动价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>
                        <a:buNone/>
                      </a:pP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预估业绩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配合级别店</a:t>
                      </a:r>
                      <a:endParaRPr lang="zh-CN" altLang="en-US" sz="6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到货时间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79400"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6733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8348173</a:t>
                      </a:r>
                      <a:endParaRPr lang="en-US" altLang="zh-CN" sz="9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zh-CN" altLang="en-US" sz="900"/>
                        <a:t>金璐艺简约立体凉感枕</a:t>
                      </a:r>
                      <a:endParaRPr lang="zh-CN" altLang="en-US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35*55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69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59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已到店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79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8469601</a:t>
                      </a:r>
                      <a:endParaRPr lang="en-US" altLang="zh-CN" sz="9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zh-CN" altLang="en-US" sz="900"/>
                        <a:t>金璐艺小度</a:t>
                      </a:r>
                      <a:r>
                        <a:rPr lang="en-US" altLang="zh-CN" sz="900"/>
                        <a:t>0</a:t>
                      </a:r>
                      <a:r>
                        <a:rPr lang="zh-CN" altLang="en-US" sz="900"/>
                        <a:t>压枕</a:t>
                      </a:r>
                      <a:endParaRPr lang="zh-CN" altLang="en-US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48*74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99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79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已到店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/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86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8401847</a:t>
                      </a:r>
                      <a:endParaRPr lang="en-US" altLang="zh-CN" sz="9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zh-CN" altLang="en-US" sz="900"/>
                        <a:t>金璐艺典雅御藤立体凉感枕</a:t>
                      </a:r>
                      <a:endParaRPr lang="zh-CN" altLang="en-US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35*60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79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39.9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已到店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/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8215857</a:t>
                      </a:r>
                      <a:endParaRPr lang="en-US" altLang="zh-CN" sz="9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zh-CN" altLang="en-US" sz="900"/>
                        <a:t>锦澳冰莲丝香茶枕方角</a:t>
                      </a:r>
                      <a:endParaRPr lang="zh-CN" altLang="en-US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40*60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59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29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已到店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/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79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8348272</a:t>
                      </a:r>
                      <a:endParaRPr lang="en-US" altLang="zh-CN" sz="9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zh-CN" altLang="en-US" sz="900"/>
                        <a:t>金璐艺彩韵和风夏被</a:t>
                      </a:r>
                      <a:endParaRPr lang="zh-CN" altLang="en-US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150*200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99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79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已到店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79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8348289</a:t>
                      </a:r>
                      <a:endParaRPr lang="en-US" altLang="zh-CN" sz="9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zh-CN" altLang="en-US" sz="900"/>
                        <a:t>金璐艺彩韵和风夏被</a:t>
                      </a:r>
                      <a:endParaRPr lang="zh-CN" altLang="en-US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200*230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139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99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已到店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/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79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8215345</a:t>
                      </a:r>
                      <a:endParaRPr lang="en-US" altLang="zh-CN" sz="9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zh-CN" altLang="en-US" sz="900"/>
                        <a:t>金璐艺云母凉感丝夏被</a:t>
                      </a:r>
                      <a:endParaRPr lang="zh-CN" altLang="en-US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150*200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199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149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已到店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/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733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8215291</a:t>
                      </a:r>
                      <a:endParaRPr lang="en-US" altLang="zh-CN" sz="9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zh-CN" altLang="en-US" sz="900"/>
                        <a:t>金璐艺云母凉感丝夏被</a:t>
                      </a:r>
                      <a:endParaRPr lang="zh-CN" altLang="en-US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200*230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229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169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已到店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/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8226426</a:t>
                      </a:r>
                      <a:endParaRPr lang="en-US" altLang="zh-CN" sz="9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zh-CN" altLang="en-US" sz="900"/>
                        <a:t>金璐艺全棉色织棉花夏被</a:t>
                      </a:r>
                      <a:endParaRPr lang="zh-CN" altLang="en-US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150*200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299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249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已到店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/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228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8226297</a:t>
                      </a:r>
                      <a:endParaRPr lang="en-US" altLang="zh-CN" sz="9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zh-CN" altLang="en-US" sz="900"/>
                        <a:t>金璐艺全棉色织棉花夏被</a:t>
                      </a:r>
                      <a:endParaRPr lang="zh-CN" altLang="en-US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200*230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349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269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已到店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/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797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8215383</a:t>
                      </a:r>
                      <a:endParaRPr lang="en-US" altLang="zh-CN" sz="9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zh-CN" altLang="en-US" sz="900"/>
                        <a:t>锦澳冰豆豆凉感席三件套</a:t>
                      </a:r>
                      <a:endParaRPr lang="zh-CN" altLang="en-US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150*200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379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239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已到店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797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8215512</a:t>
                      </a:r>
                      <a:endParaRPr lang="en-US" altLang="zh-CN" sz="9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zh-CN" altLang="en-US" sz="900"/>
                        <a:t>锦澳冰豆豆凉感席三件套</a:t>
                      </a:r>
                      <a:endParaRPr lang="zh-CN" altLang="en-US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180*200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399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525" indent="0" algn="ctr" fontAlgn="ctr">
                        <a:buNone/>
                      </a:pPr>
                      <a:r>
                        <a:rPr lang="en-US" altLang="zh-CN" sz="900"/>
                        <a:t>259</a:t>
                      </a:r>
                      <a:endParaRPr lang="en-US" altLang="zh-CN" sz="900"/>
                    </a:p>
                  </a:txBody>
                  <a:tcPr marL="9842" marR="9842" marT="9842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已到店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>
          <a:xfrm>
            <a:off x="327025" y="676910"/>
            <a:ext cx="5731510" cy="16230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</p:spPr>
        <p:txBody>
          <a:bodyPr rtlCol="0" anchor="ctr"/>
          <a:lstStyle/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活动主题：</a:t>
            </a:r>
            <a:r>
              <a:rPr lang="zh-CN" altLang="en-US" sz="1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按摩仪、吹风主题推广</a:t>
            </a: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涉及品项：</a:t>
            </a:r>
            <a:r>
              <a:rPr lang="zh-CN" altLang="en-US" sz="1000" b="1" dirty="0">
                <a:latin typeface="+mn-ea"/>
                <a:cs typeface="微软雅黑" panose="020B0503020204020204" pitchFamily="34" charset="-122"/>
                <a:sym typeface="+mn-ea"/>
              </a:rPr>
              <a:t>按摩仪、吹风机</a:t>
            </a:r>
            <a:endParaRPr lang="zh-CN" altLang="en-US" sz="1000" b="1" dirty="0">
              <a:latin typeface="+mn-ea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活动时间：</a:t>
            </a:r>
            <a:r>
              <a:rPr lang="en-US" altLang="zh-CN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5.1-5.31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>
              <a:lnSpc>
                <a:spcPct val="110000"/>
              </a:lnSpc>
              <a:spcBef>
                <a:spcPct val="20000"/>
              </a:spcBef>
              <a:defRPr/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预估业绩：</a:t>
            </a:r>
            <a:r>
              <a:rPr lang="en-US" altLang="zh-CN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10000"/>
              </a:lnSpc>
              <a:spcBef>
                <a:spcPct val="20000"/>
              </a:spcBef>
              <a:defRPr/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活动门店：</a:t>
            </a:r>
            <a:r>
              <a:rPr lang="en-US" altLang="zh-CN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defRPr/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陈列要求：端头</a:t>
            </a:r>
            <a:r>
              <a:rPr lang="en-US" altLang="zh-CN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地堆长期推广</a:t>
            </a: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algun Gothic" panose="020B0503020000020004" charset="-127"/>
              <a:ea typeface="Malgun Gothic" panose="020B0503020000020004" charset="-127"/>
              <a:cs typeface="+mn-cs"/>
            </a:endParaRPr>
          </a:p>
        </p:txBody>
      </p:sp>
      <p:sp>
        <p:nvSpPr>
          <p:cNvPr id="20" name="文本框 10"/>
          <p:cNvSpPr txBox="1"/>
          <p:nvPr/>
        </p:nvSpPr>
        <p:spPr>
          <a:xfrm flipH="1">
            <a:off x="5332095" y="829945"/>
            <a:ext cx="489585" cy="2030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b="1" dirty="0"/>
          </a:p>
        </p:txBody>
      </p:sp>
      <p:sp>
        <p:nvSpPr>
          <p:cNvPr id="3" name="文本框 5"/>
          <p:cNvSpPr txBox="1">
            <a:spLocks noChangeArrowheads="1"/>
          </p:cNvSpPr>
          <p:nvPr/>
        </p:nvSpPr>
        <p:spPr bwMode="auto">
          <a:xfrm>
            <a:off x="326390" y="237543"/>
            <a:ext cx="6527165" cy="374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5646" tIns="27823" rIns="55646" bIns="27823">
            <a:noAutofit/>
          </a:bodyPr>
          <a:lstStyle/>
          <a:p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百货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2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部主题活动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-5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月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266700" y="2453005"/>
          <a:ext cx="5792470" cy="742315"/>
        </p:xfrm>
        <a:graphic>
          <a:graphicData uri="http://schemas.openxmlformats.org/drawingml/2006/table">
            <a:tbl>
              <a:tblPr/>
              <a:tblGrid>
                <a:gridCol w="286385"/>
                <a:gridCol w="508000"/>
                <a:gridCol w="996315"/>
                <a:gridCol w="409575"/>
                <a:gridCol w="452755"/>
                <a:gridCol w="497840"/>
                <a:gridCol w="458470"/>
                <a:gridCol w="460375"/>
                <a:gridCol w="200025"/>
                <a:gridCol w="240030"/>
                <a:gridCol w="231775"/>
                <a:gridCol w="225425"/>
                <a:gridCol w="205740"/>
                <a:gridCol w="619760"/>
              </a:tblGrid>
              <a:tr h="1365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800" b="1" i="0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商品编码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商品名称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规格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1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zh-CN" altLang="en-US" sz="800" b="1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活动价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>
                        <a:buNone/>
                      </a:pP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预估业绩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预估毛额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预估利率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配合门店</a:t>
                      </a:r>
                      <a:endParaRPr lang="zh-CN" altLang="en-US" sz="6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到货时间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327660"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按摩仪、吹风主题推广</a:t>
                      </a:r>
                      <a:endParaRPr lang="en-US" altLang="zh-CN" sz="8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8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2.4</a:t>
                      </a:r>
                      <a:endParaRPr lang="en-US" altLang="zh-CN" sz="8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12%</a:t>
                      </a:r>
                      <a:endParaRPr lang="en-US" altLang="zh-CN" sz="8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8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8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8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8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8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4.25</a:t>
                      </a:r>
                      <a:endParaRPr lang="zh-CN" altLang="en-US" sz="80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6297295" y="676275"/>
            <a:ext cx="2616835" cy="4782820"/>
          </a:xfrm>
          <a:prstGeom prst="rect">
            <a:avLst/>
          </a:prstGeom>
          <a:noFill/>
          <a:ln w="0" cmpd="sng">
            <a:solidFill>
              <a:schemeClr val="tx2">
                <a:lumMod val="20000"/>
                <a:lumOff val="80000"/>
                <a:alpha val="98000"/>
              </a:schemeClr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zh-CN" altLang="en-US"/>
              <a:t>呈现图片</a:t>
            </a:r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7295" y="1137285"/>
            <a:ext cx="2617470" cy="279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7"/>
          <p:cNvSpPr txBox="1"/>
          <p:nvPr>
            <p:custDataLst>
              <p:tags r:id="rId1"/>
            </p:custDataLst>
          </p:nvPr>
        </p:nvSpPr>
        <p:spPr>
          <a:xfrm>
            <a:off x="112395" y="285157"/>
            <a:ext cx="4587240" cy="379730"/>
          </a:xfrm>
          <a:prstGeom prst="rect">
            <a:avLst/>
          </a:prstGeom>
          <a:noFill/>
          <a:ln>
            <a:noFill/>
          </a:ln>
        </p:spPr>
        <p:txBody>
          <a:bodyPr wrap="square" lIns="87892" tIns="43946" rIns="87892" bIns="43946" rtlCol="0">
            <a:spAutoFit/>
          </a:bodyPr>
          <a:lstStyle/>
          <a:p>
            <a:pPr marL="219710" indent="-219710"/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应季主推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2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：工厂店新品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-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厨房清洁系列</a:t>
            </a:r>
            <a:endParaRPr lang="zh-CN" altLang="en-US" sz="1900" b="1" dirty="0">
              <a:latin typeface="微软雅黑" panose="020B0503020204020204" pitchFamily="34" charset="-122"/>
              <a:ea typeface="微软雅黑" panose="020B0503020204020204" pitchFamily="34" charset="-122"/>
              <a:cs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3405" y="2451735"/>
            <a:ext cx="2628265" cy="300101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429260" y="892175"/>
            <a:ext cx="3274695" cy="14598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</p:spPr>
        <p:txBody>
          <a:bodyPr rtlCol="0" anchor="ctr"/>
          <a:lstStyle/>
          <a:p>
            <a:pPr indent="-342900">
              <a:lnSpc>
                <a:spcPct val="110000"/>
              </a:lnSpc>
              <a:spcBef>
                <a:spcPct val="20000"/>
              </a:spcBef>
            </a:pP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活动主题：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物与原生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天然丝瓜络</a:t>
            </a: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涉及品项：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丝瓜络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活动时间：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2026.5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日到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预估业绩：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活动门店：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S2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级别店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陈列要求：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端头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地堆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endParaRPr lang="zh-CN" altLang="en-US" sz="14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9" name="表格 8"/>
          <p:cNvGraphicFramePr/>
          <p:nvPr>
            <p:custDataLst>
              <p:tags r:id="rId3"/>
            </p:custDataLst>
          </p:nvPr>
        </p:nvGraphicFramePr>
        <p:xfrm>
          <a:off x="3806190" y="756285"/>
          <a:ext cx="5297487" cy="5027665"/>
        </p:xfrm>
        <a:graphic>
          <a:graphicData uri="http://schemas.openxmlformats.org/drawingml/2006/table">
            <a:tbl>
              <a:tblPr/>
              <a:tblGrid>
                <a:gridCol w="310515"/>
                <a:gridCol w="840740"/>
                <a:gridCol w="953770"/>
                <a:gridCol w="389255"/>
                <a:gridCol w="311150"/>
                <a:gridCol w="349885"/>
                <a:gridCol w="321945"/>
                <a:gridCol w="266065"/>
                <a:gridCol w="267335"/>
                <a:gridCol w="32067"/>
                <a:gridCol w="266700"/>
                <a:gridCol w="267970"/>
                <a:gridCol w="267970"/>
                <a:gridCol w="452120"/>
              </a:tblGrid>
              <a:tr h="41021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商品编码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商品名称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规格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原售价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预估业绩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配合级别店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到货时间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178435"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384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6935393263517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开普特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10cm</a:t>
                      </a: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丝瓜络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WH-6351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4.9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18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17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18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4.15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5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5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378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6935393263524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开普特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10cm</a:t>
                      </a: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扁形丝瓜络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WH-6352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8.0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6935393263593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开普特椭圆形丝瓜络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WH-6359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8.0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38455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6935393263609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开普特丝瓜球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WH-6360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10.0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384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6935393263623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开普特丝瓜络锅刷（方形）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WH-6362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15.0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384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6935393263630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开普特丝瓜络奶瓶刷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WH-6363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15.0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6935393263647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开普特丝瓜络皂袋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WH-6364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15.0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378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6935393263654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开普特卡通小鱼丝瓜络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WH-6365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15.0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6935393263678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开普特星型丝瓜络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WH-6367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15.0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378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6935393263784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开普特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15cm</a:t>
                      </a: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大号丝瓜络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WH-6378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8.0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6935393263807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开普特丝瓜络杯刷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WH-6380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10.0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3147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6935393263821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开普特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8cm</a:t>
                      </a: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丝瓜杯垫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WH-6382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8.0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378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6935393263500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开普特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31cm</a:t>
                      </a: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丝瓜络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WH-6350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10.0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6935393263869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开普特泡泡磨砂洗碗巾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15.0 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7"/>
          <p:cNvSpPr txBox="1"/>
          <p:nvPr/>
        </p:nvSpPr>
        <p:spPr>
          <a:xfrm>
            <a:off x="157480" y="312737"/>
            <a:ext cx="6205998" cy="382002"/>
          </a:xfrm>
          <a:prstGeom prst="rect">
            <a:avLst/>
          </a:prstGeom>
          <a:noFill/>
          <a:ln>
            <a:noFill/>
          </a:ln>
        </p:spPr>
        <p:txBody>
          <a:bodyPr wrap="square" lIns="87892" tIns="43946" rIns="87892" bIns="43946" rtlCol="0" anchor="ctr" anchorCtr="0">
            <a:noAutofit/>
          </a:bodyPr>
          <a:lstStyle/>
          <a:p>
            <a:pPr marL="292735" indent="-292735"/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应季主推</a:t>
            </a:r>
            <a:r>
              <a:rPr lang="en-US" altLang="zh-CN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3—</a:t>
            </a:r>
            <a:r>
              <a:rPr lang="zh-CN" altLang="en-US" sz="19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地面居家清洁系列</a:t>
            </a:r>
            <a:endParaRPr lang="zh-CN" altLang="en-US" sz="1900" b="1" dirty="0">
              <a:latin typeface="微软雅黑" panose="020B0503020204020204" pitchFamily="34" charset="-122"/>
              <a:ea typeface="微软雅黑" panose="020B0503020204020204" pitchFamily="34" charset="-122"/>
              <a:cs typeface="+mj-ea"/>
            </a:endParaRPr>
          </a:p>
        </p:txBody>
      </p:sp>
      <p:pic>
        <p:nvPicPr>
          <p:cNvPr id="22" name="图片 21" descr="宝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167630" y="3261360"/>
            <a:ext cx="3453765" cy="2382520"/>
          </a:xfrm>
          <a:prstGeom prst="rect">
            <a:avLst/>
          </a:prstGeom>
        </p:spPr>
      </p:pic>
      <p:pic>
        <p:nvPicPr>
          <p:cNvPr id="14" name="图片 13" descr="859259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8175" y="694690"/>
            <a:ext cx="2322830" cy="245999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278130" y="878840"/>
            <a:ext cx="4437380" cy="15709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</p:spPr>
        <p:txBody>
          <a:bodyPr rtlCol="0" anchor="ctr"/>
          <a:lstStyle/>
          <a:p>
            <a:pPr indent="-342900">
              <a:lnSpc>
                <a:spcPct val="110000"/>
              </a:lnSpc>
              <a:spcBef>
                <a:spcPct val="20000"/>
              </a:spcBef>
            </a:pP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活动主题：</a:t>
            </a:r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让清洁更轻松，让让家更清爽</a:t>
            </a: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涉及品项：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地面清洁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活动时间：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2026.5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日到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预估业绩：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活动门店：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S2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级别店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陈列要求：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端头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地堆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endParaRPr lang="zh-CN" altLang="en-US" sz="14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278130" y="2644775"/>
          <a:ext cx="4712970" cy="2894075"/>
        </p:xfrm>
        <a:graphic>
          <a:graphicData uri="http://schemas.openxmlformats.org/drawingml/2006/table">
            <a:tbl>
              <a:tblPr/>
              <a:tblGrid>
                <a:gridCol w="276860"/>
                <a:gridCol w="666115"/>
                <a:gridCol w="929005"/>
                <a:gridCol w="346075"/>
                <a:gridCol w="275590"/>
                <a:gridCol w="311150"/>
                <a:gridCol w="285750"/>
                <a:gridCol w="237490"/>
                <a:gridCol w="237808"/>
                <a:gridCol w="32067"/>
                <a:gridCol w="236855"/>
                <a:gridCol w="238125"/>
                <a:gridCol w="238125"/>
                <a:gridCol w="401955"/>
              </a:tblGrid>
              <a:tr h="31178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商品编码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商品名称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规格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原售价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预估业绩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配合级别店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到货时间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135890"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78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8572349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宝家洁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XQ05</a:t>
                      </a: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多效灶台刷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￥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6.90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已到货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8163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8592590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宝家洁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XJ01-4</a:t>
                      </a: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欧科棉拖把</a:t>
                      </a:r>
                      <a:b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</a:b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双棉头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)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￥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119.00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578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8592606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宝家洁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XJ09-4</a:t>
                      </a: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欧科棉迷你拖把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￥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25.90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8405746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宝家洁宝家洁双效去污地刷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￥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39.90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38125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578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8405753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宝家洁舒棉擦窗器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￥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29.90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432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8405777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宝家洁便捷地漏刷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￥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9.90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5781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8405791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宝家洁弧形多用刷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￥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5.90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5781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8425218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宝家洁多角度方形洁厕刷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￥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13.90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5781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8529824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宝家洁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XB04</a:t>
                      </a: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新一代可抛清洁刷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￥</a:t>
                      </a: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19.90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171440" y="895985"/>
            <a:ext cx="3742690" cy="4514215"/>
          </a:xfrm>
          <a:prstGeom prst="rect">
            <a:avLst/>
          </a:prstGeom>
          <a:noFill/>
          <a:ln w="0" cmpd="sng">
            <a:solidFill>
              <a:schemeClr val="tx2">
                <a:lumMod val="20000"/>
                <a:lumOff val="80000"/>
                <a:alpha val="98000"/>
              </a:schemeClr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zh-CN" altLang="en-US"/>
              <a:t>呈现图片</a:t>
            </a:r>
            <a:endParaRPr lang="zh-CN" altLang="en-US"/>
          </a:p>
        </p:txBody>
      </p:sp>
      <p:sp>
        <p:nvSpPr>
          <p:cNvPr id="4" name="文本框 17"/>
          <p:cNvSpPr txBox="1"/>
          <p:nvPr>
            <p:custDataLst>
              <p:tags r:id="rId1"/>
            </p:custDataLst>
          </p:nvPr>
        </p:nvSpPr>
        <p:spPr>
          <a:xfrm>
            <a:off x="240030" y="313185"/>
            <a:ext cx="3739456" cy="394970"/>
          </a:xfrm>
          <a:prstGeom prst="rect">
            <a:avLst/>
          </a:prstGeom>
          <a:noFill/>
          <a:ln>
            <a:noFill/>
          </a:ln>
        </p:spPr>
        <p:txBody>
          <a:bodyPr wrap="square" lIns="87892" tIns="43946" rIns="87892" bIns="43946" rtlCol="0">
            <a:spAutoFit/>
          </a:bodyPr>
          <a:lstStyle/>
          <a:p>
            <a:pPr marL="219710" indent="-219710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应季主推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4-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澡巾卫浴系列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1455" y="1814830"/>
            <a:ext cx="3502660" cy="3518535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424180" y="1073150"/>
            <a:ext cx="3371215" cy="15709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</p:spPr>
        <p:txBody>
          <a:bodyPr rtlCol="0" anchor="ctr"/>
          <a:lstStyle/>
          <a:p>
            <a:pPr indent="-342900">
              <a:lnSpc>
                <a:spcPct val="110000"/>
              </a:lnSpc>
              <a:spcBef>
                <a:spcPct val="20000"/>
              </a:spcBef>
            </a:pP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活动主题：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温柔搓洗，悦享沐浴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涉及品项：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澡巾卫浴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活动时间：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2026.5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日到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预估业绩：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活动门店：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S2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级别店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陈列要求：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端头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地堆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endParaRPr lang="zh-CN" altLang="en-US" sz="14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374650" y="2749550"/>
          <a:ext cx="4712970" cy="2713225"/>
        </p:xfrm>
        <a:graphic>
          <a:graphicData uri="http://schemas.openxmlformats.org/drawingml/2006/table">
            <a:tbl>
              <a:tblPr/>
              <a:tblGrid>
                <a:gridCol w="276860"/>
                <a:gridCol w="666115"/>
                <a:gridCol w="929005"/>
                <a:gridCol w="346075"/>
                <a:gridCol w="275590"/>
                <a:gridCol w="311150"/>
                <a:gridCol w="285750"/>
                <a:gridCol w="237490"/>
                <a:gridCol w="237808"/>
                <a:gridCol w="32067"/>
                <a:gridCol w="236855"/>
                <a:gridCol w="238125"/>
                <a:gridCol w="238125"/>
                <a:gridCol w="401955"/>
              </a:tblGrid>
              <a:tr h="31178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商品编码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商品名称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规格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原售价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预估业绩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配合级别店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到货时间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135890"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8405845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小鱼悠悠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UU491</a:t>
                      </a:r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不易松散沐浴球</a:t>
                      </a:r>
                      <a:endParaRPr lang="zh-CN" altLang="en-US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6.9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已到货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5827466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小鱼悠悠沐浴花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40g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4.9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66395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8405838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小鱼悠悠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UU933</a:t>
                      </a:r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双面澡巾</a:t>
                      </a:r>
                      <a:endParaRPr lang="zh-CN" altLang="en-US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8405883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小鱼悠悠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UU934</a:t>
                      </a:r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花苞澡巾</a:t>
                      </a:r>
                      <a:endParaRPr lang="zh-CN" altLang="en-US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10.9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8405869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小鱼悠悠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UU935</a:t>
                      </a:r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方形澡巾</a:t>
                      </a:r>
                      <a:endParaRPr lang="zh-CN" altLang="en-US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8405821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小鱼悠悠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UU936</a:t>
                      </a:r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轻薄澡巾</a:t>
                      </a:r>
                      <a:endParaRPr lang="zh-CN" altLang="en-US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6.9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8405876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小鱼悠悠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UU937</a:t>
                      </a:r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绗缝澡巾</a:t>
                      </a:r>
                      <a:endParaRPr lang="zh-CN" altLang="en-US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8405852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小鱼悠悠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UU938</a:t>
                      </a:r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绗缝拉背条</a:t>
                      </a:r>
                      <a:endParaRPr lang="zh-CN" altLang="en-US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12.8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7"/>
          <p:cNvSpPr txBox="1"/>
          <p:nvPr>
            <p:custDataLst>
              <p:tags r:id="rId1"/>
            </p:custDataLst>
          </p:nvPr>
        </p:nvSpPr>
        <p:spPr>
          <a:xfrm>
            <a:off x="112395" y="262385"/>
            <a:ext cx="4459604" cy="394970"/>
          </a:xfrm>
          <a:prstGeom prst="rect">
            <a:avLst/>
          </a:prstGeom>
          <a:noFill/>
          <a:ln>
            <a:noFill/>
          </a:ln>
        </p:spPr>
        <p:txBody>
          <a:bodyPr wrap="square" lIns="87892" tIns="43946" rIns="87892" bIns="43946" rtlCol="0">
            <a:spAutoFit/>
          </a:bodyPr>
          <a:lstStyle/>
          <a:p>
            <a:pPr marL="219710" indent="-219710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应季主推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5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：工厂店新品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-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收纳系列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280" y="2673141"/>
            <a:ext cx="3459480" cy="2544483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112395" y="807085"/>
            <a:ext cx="3371215" cy="15709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</p:spPr>
        <p:txBody>
          <a:bodyPr rtlCol="0" anchor="ctr"/>
          <a:lstStyle/>
          <a:p>
            <a:pPr indent="-342900">
              <a:lnSpc>
                <a:spcPct val="110000"/>
              </a:lnSpc>
              <a:spcBef>
                <a:spcPct val="20000"/>
              </a:spcBef>
            </a:pP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活动主题：</a:t>
            </a:r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空间魔法师，焕新收纳季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涉及品项：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收纳系列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活动时间：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2026.5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日到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预估业绩：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活动门店：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S2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级别店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陈列要求：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端头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地堆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endParaRPr lang="zh-CN" altLang="en-US" sz="14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738245" y="807720"/>
          <a:ext cx="5254625" cy="4641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400"/>
                <a:gridCol w="447040"/>
                <a:gridCol w="1453515"/>
                <a:gridCol w="391795"/>
                <a:gridCol w="390525"/>
                <a:gridCol w="330200"/>
                <a:gridCol w="289560"/>
                <a:gridCol w="337820"/>
                <a:gridCol w="239395"/>
                <a:gridCol w="230505"/>
                <a:gridCol w="231775"/>
                <a:gridCol w="230505"/>
                <a:gridCol w="402590"/>
              </a:tblGrid>
              <a:tr h="15875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序号</a:t>
                      </a:r>
                      <a:endParaRPr lang="zh-CN" altLang="en-US" sz="600" b="1" i="0" u="none" strike="noStrike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商品编码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商品名称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规格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原售价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活动价 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预估业绩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45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配合级别店</a:t>
                      </a:r>
                      <a:endParaRPr lang="zh-CN" altLang="en-US" sz="45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600" b="1" i="0" u="none" strike="noStrike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</a:rPr>
                        <a:t>到货时间</a:t>
                      </a:r>
                      <a:endParaRPr lang="zh-CN" altLang="en-US" sz="600" b="1" i="0" u="none" strike="noStrike">
                        <a:solidFill>
                          <a:srgbClr val="FFFFFF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</a:tr>
              <a:tr h="0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B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S3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676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2428857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米艾亚方口压圈卫生桶</a:t>
                      </a: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10L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rowSpan="29"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/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9"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12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万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rowSpan="29"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4.15</a:t>
                      </a:r>
                      <a:r>
                        <a:rPr lang="zh-CN" altLang="en-US" sz="600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和</a:t>
                      </a:r>
                      <a:r>
                        <a:rPr lang="en-US" altLang="zh-CN" sz="600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4.25</a:t>
                      </a:r>
                      <a:r>
                        <a:rPr lang="zh-CN" altLang="en-US" sz="600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两批到货</a:t>
                      </a:r>
                      <a:endParaRPr lang="zh-CN" altLang="en-US" sz="6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</a:tr>
              <a:tr h="1682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2428888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米艾亚圆口卫生桶</a:t>
                      </a: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9L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67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2428918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米艾亚按压卫生桶</a:t>
                      </a: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8L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27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2428871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米艾亚翻盖卫生桶</a:t>
                      </a: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8L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689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2428765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米艾亚脸盆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676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2428932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米艾亚</a:t>
                      </a: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PP</a:t>
                      </a:r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水桶不带盖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6827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2428949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米艾亚</a:t>
                      </a: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PET</a:t>
                      </a:r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双层沥水篮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zh-CN" altLang="en-US" sz="6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6891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2428680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米艾亚洗澡篮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2573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2428734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米艾亚雾朦牙刷盒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2636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2428994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米艾亚</a:t>
                      </a: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PET</a:t>
                      </a:r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晶澜皂盒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3589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2428956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米艾亚旋转刀架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346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2428963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米艾亚</a:t>
                      </a: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PET</a:t>
                      </a:r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澜悦漱口杯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346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2428970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米艾亚</a:t>
                      </a: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PET</a:t>
                      </a:r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晨澈漱口杯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3398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2428895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米艾亚带盖收纳篮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 u="none" strike="noStrike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　</a:t>
                      </a:r>
                      <a:endParaRPr lang="zh-CN" altLang="en-US" sz="825" b="0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5303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2428987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米艾亚收纳篮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524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2428833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米艾亚收纳篮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524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2428840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米艾亚收纳篮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524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2428901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米艾亚箩筐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524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2428772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米艾亚箩筐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5303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2428802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米艾亚箩筐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5303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2428819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米艾亚收纳盒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524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2428864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米艾亚收纳盒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524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2428826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米艾亚收纳盒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524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2428925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米艾亚脏衣篮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5303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2428703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米艾亚抽屉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49.9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524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2428697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米艾亚抽屉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524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2428796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米艾亚抽屉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5303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2428710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米艾亚家居凳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  <a:tr h="1524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2428727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米艾亚家居凳</a:t>
                      </a:r>
                      <a:endParaRPr lang="zh-CN" altLang="en-US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24.9</a:t>
                      </a:r>
                      <a:endParaRPr lang="en-US" altLang="zh-CN" sz="6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/>
                </a:tc>
                <a:tc vMerge="1">
                  <a:tcPr marL="7143" marR="7143" marT="7143" marB="0" anchor="ctr"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6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00" b="0" i="0" u="none" strike="noStrike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825" b="0" i="0" u="none" strike="noStrike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7143" marR="7143" marT="7143" marB="0" anchor="ctr"/>
                </a:tc>
                <a:tc vMerge="1"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Click="0" advTm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7"/>
          <p:cNvSpPr txBox="1"/>
          <p:nvPr>
            <p:custDataLst>
              <p:tags r:id="rId1"/>
            </p:custDataLst>
          </p:nvPr>
        </p:nvSpPr>
        <p:spPr>
          <a:xfrm>
            <a:off x="163195" y="320805"/>
            <a:ext cx="3739456" cy="394970"/>
          </a:xfrm>
          <a:prstGeom prst="rect">
            <a:avLst/>
          </a:prstGeom>
          <a:noFill/>
          <a:ln>
            <a:noFill/>
          </a:ln>
        </p:spPr>
        <p:txBody>
          <a:bodyPr wrap="square" lIns="87892" tIns="43946" rIns="87892" bIns="43946" rtlCol="0">
            <a:spAutoFit/>
          </a:bodyPr>
          <a:lstStyle/>
          <a:p>
            <a:pPr marL="219710" indent="-219710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应季主推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6-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气味香氛系列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" y="2499995"/>
            <a:ext cx="3192145" cy="3134995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274320" y="822325"/>
            <a:ext cx="3371215" cy="15709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</p:spPr>
        <p:txBody>
          <a:bodyPr rtlCol="0" anchor="ctr"/>
          <a:lstStyle/>
          <a:p>
            <a:pPr indent="-342900">
              <a:lnSpc>
                <a:spcPct val="110000"/>
              </a:lnSpc>
              <a:spcBef>
                <a:spcPct val="20000"/>
              </a:spcBef>
            </a:pP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活动主题：</a:t>
            </a:r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繁花盛火，漫享时光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涉及品项：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气味香氛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活动时间：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2026.5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日到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预估业绩：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活动门店：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S2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级别店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陈列要求：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端头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地堆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endParaRPr lang="zh-CN" altLang="en-US" sz="14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9" name="表格 8"/>
          <p:cNvGraphicFramePr/>
          <p:nvPr>
            <p:custDataLst>
              <p:tags r:id="rId3"/>
            </p:custDataLst>
          </p:nvPr>
        </p:nvGraphicFramePr>
        <p:xfrm>
          <a:off x="3846006" y="715315"/>
          <a:ext cx="5241351" cy="4962093"/>
        </p:xfrm>
        <a:graphic>
          <a:graphicData uri="http://schemas.openxmlformats.org/drawingml/2006/table">
            <a:tbl>
              <a:tblPr/>
              <a:tblGrid>
                <a:gridCol w="307467"/>
                <a:gridCol w="831228"/>
                <a:gridCol w="838144"/>
                <a:gridCol w="490437"/>
                <a:gridCol w="308095"/>
                <a:gridCol w="346450"/>
                <a:gridCol w="318155"/>
                <a:gridCol w="263453"/>
                <a:gridCol w="263453"/>
                <a:gridCol w="32658"/>
                <a:gridCol w="262824"/>
                <a:gridCol w="267225"/>
                <a:gridCol w="264710"/>
                <a:gridCol w="447052"/>
              </a:tblGrid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68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68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680" b="1" i="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商品编码</a:t>
                      </a:r>
                      <a:endParaRPr lang="zh-CN" altLang="en-US" sz="680" b="1" i="0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68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商品名称</a:t>
                      </a:r>
                      <a:endParaRPr lang="zh-CN" altLang="en-US" sz="68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68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规格</a:t>
                      </a:r>
                      <a:endParaRPr lang="zh-CN" altLang="en-US" sz="68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68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原售价</a:t>
                      </a:r>
                      <a:endParaRPr lang="zh-CN" altLang="en-US" sz="68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68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活动价</a:t>
                      </a:r>
                      <a:endParaRPr lang="zh-CN" altLang="en-US" sz="68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680" b="1" i="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预估业绩</a:t>
                      </a:r>
                      <a:endParaRPr lang="zh-CN" altLang="en-US" sz="680" b="1" i="0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配合级别店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68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到货时间</a:t>
                      </a:r>
                      <a:endParaRPr lang="zh-CN" altLang="en-US" sz="68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155443"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S1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S2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S3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4832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2417271 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AIRGUARD</a:t>
                      </a:r>
                      <a:r>
                        <a:rPr lang="zh-CN" altLang="en-US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爱尔家东方茶叙系列无火香氛春序龙井</a:t>
                      </a: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130mL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130ml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42.9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29.9</a:t>
                      </a:r>
                      <a:endParaRPr lang="en-US" altLang="zh-CN" sz="68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7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</a:t>
                      </a:r>
                      <a:endParaRPr lang="zh-CN" altLang="en-US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7">
                  <a:txBody>
                    <a:bodyPr/>
                    <a:lstStyle/>
                    <a:p>
                      <a:pPr algn="ctr" fontAlgn="ctr"/>
                      <a:r>
                        <a:rPr lang="zh-CN" altLang="en-US" sz="680" b="0" i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已到货</a:t>
                      </a:r>
                      <a:endParaRPr lang="en-US" altLang="zh-CN" sz="68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477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2417264 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AIRGUARD</a:t>
                      </a:r>
                      <a:r>
                        <a:rPr lang="zh-CN" altLang="en-US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爱尔家东方茶叙系列无火香氛枯禅玫茶</a:t>
                      </a: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130mL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130ml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42.9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29.9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2417349 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AIRGUARD</a:t>
                      </a:r>
                      <a:r>
                        <a:rPr lang="zh-CN" altLang="en-US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爱尔家东方茶叙系列无火香氛银雾白毫</a:t>
                      </a: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130mL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130ml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42.9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29.9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47761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2417301 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AIRGUARD</a:t>
                      </a:r>
                      <a:r>
                        <a:rPr lang="zh-CN" altLang="en-US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爱尔家东方茶叙系列无火香氛青山远黛</a:t>
                      </a: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130mL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130ml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42.9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29.9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47761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4832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2417288 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AIRGUARD</a:t>
                      </a:r>
                      <a:r>
                        <a:rPr lang="zh-CN" altLang="en-US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爱尔家朝夕系列无火香氛晨雾花园</a:t>
                      </a: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90ml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90ml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42.9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29.9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477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2417363 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AIRGUARD</a:t>
                      </a:r>
                      <a:r>
                        <a:rPr lang="zh-CN" altLang="en-US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爱尔家朝夕系列无火香氛溪畔听风</a:t>
                      </a: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90ml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90ml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42.9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29.9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2417356 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AIRGUARD</a:t>
                      </a:r>
                      <a:r>
                        <a:rPr lang="zh-CN" altLang="en-US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爱尔家朝夕系列无火香氛落日橘海</a:t>
                      </a: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90ml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90ml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42.9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29.9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4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4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47761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2417295 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AIRGUARD</a:t>
                      </a:r>
                      <a:r>
                        <a:rPr lang="zh-CN" altLang="en-US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爱尔家朝夕系列无火香氛暮色松烟</a:t>
                      </a: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90ml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90ml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42.9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29.9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47761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2417325 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AIRGUARD</a:t>
                      </a:r>
                      <a:r>
                        <a:rPr lang="zh-CN" altLang="en-US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东方本草系列无火香氛陈皮佛手柑</a:t>
                      </a: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130ml(</a:t>
                      </a:r>
                      <a:r>
                        <a:rPr lang="zh-CN" altLang="en-US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浅黄</a:t>
                      </a: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)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130ml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58.5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48328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4776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2417318 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AIRGUARD</a:t>
                      </a:r>
                      <a:r>
                        <a:rPr lang="zh-CN" altLang="en-US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东方本草系列无火香氛白芷白玫瑰</a:t>
                      </a: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130ml(</a:t>
                      </a:r>
                      <a:r>
                        <a:rPr lang="zh-CN" altLang="en-US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白色</a:t>
                      </a: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)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130ml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58.5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2416748 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AIRGUARD</a:t>
                      </a:r>
                      <a:r>
                        <a:rPr lang="zh-CN" altLang="en-US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东方本草系列无火香氛紫苏姜琥珀</a:t>
                      </a: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130ml(</a:t>
                      </a:r>
                      <a:r>
                        <a:rPr lang="zh-CN" altLang="en-US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浅蓝</a:t>
                      </a: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)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130ml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58.5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47761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2417332 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AIRGUARD</a:t>
                      </a:r>
                      <a:r>
                        <a:rPr lang="zh-CN" altLang="en-US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东方本草系列无火香氛茉莉金银花</a:t>
                      </a: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130ml(</a:t>
                      </a:r>
                      <a:r>
                        <a:rPr lang="zh-CN" altLang="en-US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淡绿</a:t>
                      </a: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)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130ml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8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58.5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47761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68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680" b="0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7"/>
          <p:cNvSpPr txBox="1"/>
          <p:nvPr>
            <p:custDataLst>
              <p:tags r:id="rId1"/>
            </p:custDataLst>
          </p:nvPr>
        </p:nvSpPr>
        <p:spPr>
          <a:xfrm>
            <a:off x="208915" y="313185"/>
            <a:ext cx="3739456" cy="394970"/>
          </a:xfrm>
          <a:prstGeom prst="rect">
            <a:avLst/>
          </a:prstGeom>
          <a:noFill/>
          <a:ln>
            <a:noFill/>
          </a:ln>
        </p:spPr>
        <p:txBody>
          <a:bodyPr wrap="square" lIns="87892" tIns="43946" rIns="87892" bIns="43946" rtlCol="0">
            <a:spAutoFit/>
          </a:bodyPr>
          <a:lstStyle/>
          <a:p>
            <a:pPr marL="219710" indent="-219710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应季主推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7-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衣架系列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1286" y="1050861"/>
            <a:ext cx="3557905" cy="40537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277495" y="998220"/>
            <a:ext cx="3371215" cy="15709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</p:spPr>
        <p:txBody>
          <a:bodyPr rtlCol="0" anchor="ctr"/>
          <a:lstStyle/>
          <a:p>
            <a:pPr indent="-342900">
              <a:lnSpc>
                <a:spcPct val="110000"/>
              </a:lnSpc>
              <a:spcBef>
                <a:spcPct val="20000"/>
              </a:spcBef>
            </a:pP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活动主题：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轻简衣架，焕新衣橱小确幸</a:t>
            </a:r>
            <a:endParaRPr lang="zh-CN" altLang="en-US" sz="1000" b="0" i="0" u="none" strike="noStrike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涉及品项：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衣架系列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活动时间：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2026.5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日到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预估业绩：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活动门店：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S2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级别店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陈列要求：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端头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地堆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endParaRPr lang="zh-CN" altLang="en-US" sz="14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330835" y="2860040"/>
          <a:ext cx="4712970" cy="2454622"/>
        </p:xfrm>
        <a:graphic>
          <a:graphicData uri="http://schemas.openxmlformats.org/drawingml/2006/table">
            <a:tbl>
              <a:tblPr/>
              <a:tblGrid>
                <a:gridCol w="276860"/>
                <a:gridCol w="666115"/>
                <a:gridCol w="929005"/>
                <a:gridCol w="346075"/>
                <a:gridCol w="275590"/>
                <a:gridCol w="311150"/>
                <a:gridCol w="285750"/>
                <a:gridCol w="237490"/>
                <a:gridCol w="237808"/>
                <a:gridCol w="32067"/>
                <a:gridCol w="236855"/>
                <a:gridCol w="238125"/>
                <a:gridCol w="238125"/>
                <a:gridCol w="401955"/>
              </a:tblGrid>
              <a:tr h="31178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商品编码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商品名称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规格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原售价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预估业绩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配合级别店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到货时间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135890"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8595164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汇丰信家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JSK</a:t>
                      </a:r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洗衣球（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入）</a:t>
                      </a:r>
                      <a:endParaRPr lang="zh-CN" altLang="en-US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只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已到货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8163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8595294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汇丰信家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JSK</a:t>
                      </a:r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一字型晒架</a:t>
                      </a:r>
                      <a:endParaRPr lang="zh-CN" altLang="en-US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4.9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8595270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汇丰信家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JSK</a:t>
                      </a:r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成人护领衣架（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只入）</a:t>
                      </a:r>
                      <a:endParaRPr lang="zh-CN" altLang="en-US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5</a:t>
                      </a:r>
                      <a:r>
                        <a:rPr lang="zh-CN" altLang="en-US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只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12.9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8595225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汇丰信家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JSK7119</a:t>
                      </a:r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衣架（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入）</a:t>
                      </a:r>
                      <a:endParaRPr lang="zh-CN" altLang="en-US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5</a:t>
                      </a: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只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12.9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8735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2416793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汇丰信家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JSK-37185</a:t>
                      </a:r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儿童伸缩衣架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入</a:t>
                      </a:r>
                      <a:endParaRPr lang="zh-CN" altLang="en-US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</a:t>
                      </a: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只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8.9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879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2416816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汇丰信家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JSK-37137</a:t>
                      </a:r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多用防滑衣架</a:t>
                      </a:r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入</a:t>
                      </a:r>
                      <a:endParaRPr lang="zh-CN" altLang="en-US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7</a:t>
                      </a:r>
                      <a:r>
                        <a:rPr lang="zh-CN" altLang="en-US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只</a:t>
                      </a:r>
                      <a:endParaRPr lang="zh-CN" altLang="en-US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3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15.9</a:t>
                      </a:r>
                      <a:endParaRPr lang="en-US" altLang="zh-CN" sz="83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5284470" y="854075"/>
            <a:ext cx="3629660" cy="4342765"/>
          </a:xfrm>
          <a:prstGeom prst="rect">
            <a:avLst/>
          </a:prstGeom>
          <a:noFill/>
          <a:ln w="0" cmpd="sng">
            <a:solidFill>
              <a:schemeClr val="tx2">
                <a:lumMod val="20000"/>
                <a:lumOff val="80000"/>
                <a:alpha val="98000"/>
              </a:schemeClr>
            </a:solidFill>
            <a:prstDash val="solid"/>
          </a:ln>
        </p:spPr>
        <p:txBody>
          <a:bodyPr wrap="square" rtlCol="0">
            <a:noAutofit/>
          </a:bodyPr>
          <a:lstStyle/>
          <a:p>
            <a:r>
              <a:rPr lang="zh-CN" altLang="en-US"/>
              <a:t>呈现图片</a:t>
            </a:r>
            <a:endParaRPr lang="zh-CN" altLang="en-US"/>
          </a:p>
        </p:txBody>
      </p:sp>
      <p:sp>
        <p:nvSpPr>
          <p:cNvPr id="6" name="文本框 17"/>
          <p:cNvSpPr txBox="1"/>
          <p:nvPr>
            <p:custDataLst>
              <p:tags r:id="rId1"/>
            </p:custDataLst>
          </p:nvPr>
        </p:nvSpPr>
        <p:spPr>
          <a:xfrm>
            <a:off x="112395" y="295406"/>
            <a:ext cx="5269695" cy="394970"/>
          </a:xfrm>
          <a:prstGeom prst="rect">
            <a:avLst/>
          </a:prstGeom>
          <a:noFill/>
          <a:ln>
            <a:noFill/>
          </a:ln>
        </p:spPr>
        <p:txBody>
          <a:bodyPr wrap="square" lIns="87892" tIns="43946" rIns="87892" bIns="43946" rtlCol="0">
            <a:spAutoFit/>
          </a:bodyPr>
          <a:lstStyle/>
          <a:p>
            <a:pPr marL="219710" indent="-219710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应季主推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8-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工厂店新品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-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ea"/>
              </a:rPr>
              <a:t>厨房用品系列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0" y="1489075"/>
            <a:ext cx="3537585" cy="386461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233568" y="724603"/>
            <a:ext cx="3303905" cy="13754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</p:spPr>
        <p:txBody>
          <a:bodyPr rtlCol="0" anchor="ctr"/>
          <a:lstStyle/>
          <a:p>
            <a:pPr indent="-342900">
              <a:lnSpc>
                <a:spcPct val="110000"/>
              </a:lnSpc>
              <a:spcBef>
                <a:spcPct val="20000"/>
              </a:spcBef>
            </a:pP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活动主题：</a:t>
            </a:r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“百千华”晶彩系列厨房用品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涉及品项：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厨房用具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活动时间：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2026.5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日到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预估业绩：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活动门店：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S2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级别店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-342900">
              <a:lnSpc>
                <a:spcPct val="11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陈列要求：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端头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地堆</a:t>
            </a:r>
            <a:b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endParaRPr lang="zh-CN" altLang="en-US" sz="1400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9" name="表格 8"/>
          <p:cNvGraphicFramePr/>
          <p:nvPr>
            <p:custDataLst>
              <p:tags r:id="rId3"/>
            </p:custDataLst>
          </p:nvPr>
        </p:nvGraphicFramePr>
        <p:xfrm>
          <a:off x="177165" y="2156657"/>
          <a:ext cx="5199380" cy="3530938"/>
        </p:xfrm>
        <a:graphic>
          <a:graphicData uri="http://schemas.openxmlformats.org/drawingml/2006/table">
            <a:tbl>
              <a:tblPr/>
              <a:tblGrid>
                <a:gridCol w="305070"/>
                <a:gridCol w="735280"/>
                <a:gridCol w="903711"/>
                <a:gridCol w="487030"/>
                <a:gridCol w="320628"/>
                <a:gridCol w="343627"/>
                <a:gridCol w="315216"/>
                <a:gridCol w="261778"/>
                <a:gridCol w="262455"/>
                <a:gridCol w="34159"/>
                <a:gridCol w="261778"/>
                <a:gridCol w="262455"/>
                <a:gridCol w="262455"/>
                <a:gridCol w="443738"/>
              </a:tblGrid>
              <a:tr h="18668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商品编码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商品名称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规格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原售价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活动价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预估业绩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配合级别店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到货时间</a:t>
                      </a:r>
                      <a:endParaRPr lang="zh-CN" altLang="en-US" sz="800" b="1" i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22589"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S1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S2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S3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6028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2431376 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卡通晶彩三格调味盒</a:t>
                      </a:r>
                      <a:endParaRPr lang="zh-CN" altLang="en-US" sz="825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14.90 </a:t>
                      </a:r>
                      <a:endParaRPr lang="en-US" altLang="zh-CN" sz="825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7">
                  <a:txBody>
                    <a:bodyPr/>
                    <a:lstStyle/>
                    <a:p>
                      <a:pPr algn="ctr" fontAlgn="ctr"/>
                      <a:r>
                        <a:rPr lang="en-US" altLang="zh-CN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endParaRPr lang="en-US" altLang="zh-CN" sz="825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7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7"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4.18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4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4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549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2431369 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熊熊玻璃油壶</a:t>
                      </a:r>
                      <a:r>
                        <a:rPr lang="en-US" altLang="zh-CN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(400m1)</a:t>
                      </a:r>
                      <a:endParaRPr lang="en-US" altLang="zh-CN" sz="825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400ml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9.90 </a:t>
                      </a:r>
                      <a:endParaRPr lang="en-US" altLang="zh-CN" sz="825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5549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2431352 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熊熊玻璃油壶</a:t>
                      </a:r>
                      <a:r>
                        <a:rPr lang="en-US" altLang="zh-CN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(620m1)</a:t>
                      </a:r>
                      <a:endParaRPr lang="en-US" altLang="zh-CN" sz="825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620ml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12.9</a:t>
                      </a:r>
                      <a:endParaRPr lang="en-US" altLang="zh-CN" sz="825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4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4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560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2431451 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熊熊</a:t>
                      </a:r>
                      <a:r>
                        <a:rPr lang="en-US" altLang="zh-CN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1500ML</a:t>
                      </a:r>
                      <a:r>
                        <a:rPr lang="zh-CN" altLang="en-US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密封储物罐</a:t>
                      </a:r>
                      <a:endParaRPr lang="zh-CN" altLang="en-US" sz="825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1500ml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19.9</a:t>
                      </a:r>
                      <a:endParaRPr lang="en-US" altLang="zh-CN" sz="825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5669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2431345 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熊熊</a:t>
                      </a:r>
                      <a:r>
                        <a:rPr lang="en-US" altLang="zh-CN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2000ML</a:t>
                      </a:r>
                      <a:r>
                        <a:rPr lang="zh-CN" altLang="en-US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密封储物罐</a:t>
                      </a:r>
                      <a:endParaRPr lang="zh-CN" altLang="en-US" sz="825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2000ml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24.9</a:t>
                      </a:r>
                      <a:endParaRPr lang="en-US" altLang="zh-CN" sz="825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2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5729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2431475 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晶彩熊熊桌面垃圾桶</a:t>
                      </a:r>
                      <a:endParaRPr lang="zh-CN" altLang="en-US" sz="825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12.9</a:t>
                      </a:r>
                      <a:endParaRPr lang="en-US" altLang="zh-CN" sz="825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58490"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2431482 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小号晶彩滤水篮</a:t>
                      </a:r>
                      <a:endParaRPr lang="zh-CN" altLang="en-US" sz="825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12.9</a:t>
                      </a:r>
                      <a:endParaRPr lang="en-US" altLang="zh-CN" sz="825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58490"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2431499 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大号晶彩沥水篮</a:t>
                      </a:r>
                      <a:endParaRPr lang="zh-CN" altLang="en-US" sz="825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14.9</a:t>
                      </a:r>
                      <a:endParaRPr lang="en-US" altLang="zh-CN" sz="825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59088"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2431390 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卡通熊熊波浪菜板</a:t>
                      </a:r>
                      <a:endParaRPr lang="zh-CN" altLang="en-US" sz="825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19.9</a:t>
                      </a:r>
                      <a:endParaRPr lang="en-US" altLang="zh-CN" sz="825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rowSpan="3" hMerge="1">
                  <a:tcPr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0"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8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√</a:t>
                      </a:r>
                      <a:endParaRPr lang="en-US" altLang="zh-CN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5968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2431383 </a:t>
                      </a:r>
                      <a:endParaRPr lang="en-US" altLang="zh-CN" sz="11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卡通熊熊圆形菜板</a:t>
                      </a:r>
                      <a:endParaRPr lang="zh-CN" altLang="en-US" sz="825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77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1*1</a:t>
                      </a:r>
                      <a:endParaRPr lang="en-US" altLang="zh-CN" sz="77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25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19.9</a:t>
                      </a:r>
                      <a:endParaRPr lang="en-US" altLang="zh-CN" sz="825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9842" marR="9842" marT="88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gridSpan="2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 h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zh-CN" altLang="en-US" sz="8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altLang="zh-CN" sz="800" b="0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vMerge="1">
                  <a:tcPr marL="6667" marR="6667" marT="6667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0"/>
</p:sld>
</file>

<file path=ppt/tags/tag1.xml><?xml version="1.0" encoding="utf-8"?>
<p:tagLst xmlns:p="http://schemas.openxmlformats.org/presentationml/2006/main">
  <p:tag name="TABLE_ENDDRAG_ORIGIN_RECT" val="552*297"/>
  <p:tag name="TABLE_ENDDRAG_RECT" val="28*88*553*297"/>
  <p:tag name="KSO_WM_UNIT_TABLE_BEAUTIFY" val="smartTable{da942b6c-001e-4b03-95ac-d0ce138d63b4}"/>
</p:tagLst>
</file>

<file path=ppt/tags/tag10.xml><?xml version="1.0" encoding="utf-8"?>
<p:tagLst xmlns:p="http://schemas.openxmlformats.org/presentationml/2006/main">
  <p:tag name="TABLE_ENDDRAG_ORIGIN_RECT" val="413*360"/>
  <p:tag name="TABLE_ENDDRAG_RECT" val="294*63*413*360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TABLE_ENDDRAG_ORIGIN_RECT" val="414*391"/>
  <p:tag name="TABLE_ENDDRAG_RECT" val="145*25*414*391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TABLE_ENDDRAG_ORIGIN_RECT" val="368*227"/>
  <p:tag name="TABLE_ENDDRAG_RECT" val="21*208*368*227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TABLE_ENDDRAG_ORIGIN_RECT" val="381*329"/>
  <p:tag name="TABLE_ENDDRAG_RECT" val="296*107*381*329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DIAGRAM_VIRTUALLY_FRAME" val="{&quot;height&quot;:352.9977165354331,&quot;left&quot;:15.65,&quot;top&quot;:31.352283464566927,&quot;width&quot;:668.3500787401574}"/>
</p:tagLst>
</file>

<file path=ppt/tags/tag19.xml><?xml version="1.0" encoding="utf-8"?>
<p:tagLst xmlns:p="http://schemas.openxmlformats.org/presentationml/2006/main">
  <p:tag name="KSO_WM_DIAGRAM_VIRTUALLY_FRAME" val="{&quot;height&quot;:352.9977165354331,&quot;left&quot;:15.65,&quot;top&quot;:31.352283464566927,&quot;width&quot;:668.3500787401574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DIAGRAM_VIRTUALLY_FRAME" val="{&quot;height&quot;:352.9977165354331,&quot;left&quot;:15.65,&quot;top&quot;:31.352283464566927,&quot;width&quot;:668.3500787401574}"/>
</p:tagLst>
</file>

<file path=ppt/tags/tag21.xml><?xml version="1.0" encoding="utf-8"?>
<p:tagLst xmlns:p="http://schemas.openxmlformats.org/presentationml/2006/main">
  <p:tag name="KSO_WM_DIAGRAM_VIRTUALLY_FRAME" val="{&quot;height&quot;:352.9977165354331,&quot;left&quot;:15.65,&quot;top&quot;:31.352283464566927,&quot;width&quot;:668.3500787401574}"/>
</p:tagLst>
</file>

<file path=ppt/tags/tag22.xml><?xml version="1.0" encoding="utf-8"?>
<p:tagLst xmlns:p="http://schemas.openxmlformats.org/presentationml/2006/main">
  <p:tag name="KSO_WM_DIAGRAM_VIRTUALLY_FRAME" val="{&quot;height&quot;:352.9977165354331,&quot;left&quot;:15.65,&quot;top&quot;:31.352283464566927,&quot;width&quot;:668.3500787401574}"/>
</p:tagLst>
</file>

<file path=ppt/tags/tag23.xml><?xml version="1.0" encoding="utf-8"?>
<p:tagLst xmlns:p="http://schemas.openxmlformats.org/presentationml/2006/main">
  <p:tag name="KSO_WM_DIAGRAM_VIRTUALLY_FRAME" val="{&quot;height&quot;:352.9977165354331,&quot;left&quot;:15.65,&quot;top&quot;:31.352283464566927,&quot;width&quot;:668.3500787401574}"/>
</p:tagLst>
</file>

<file path=ppt/tags/tag24.xml><?xml version="1.0" encoding="utf-8"?>
<p:tagLst xmlns:p="http://schemas.openxmlformats.org/presentationml/2006/main">
  <p:tag name="KSO_WM_DIAGRAM_VIRTUALLY_FRAME" val="{&quot;height&quot;:352.9977165354331,&quot;left&quot;:15.65,&quot;top&quot;:31.352283464566927,&quot;width&quot;:668.3500787401574}"/>
</p:tagLst>
</file>

<file path=ppt/tags/tag25.xml><?xml version="1.0" encoding="utf-8"?>
<p:tagLst xmlns:p="http://schemas.openxmlformats.org/presentationml/2006/main">
  <p:tag name="KSO_WM_DIAGRAM_VIRTUALLY_FRAME" val="{&quot;height&quot;:352.9977165354331,&quot;left&quot;:15.65,&quot;top&quot;:31.352283464566927,&quot;width&quot;:668.3500787401574}"/>
</p:tagLst>
</file>

<file path=ppt/tags/tag26.xml><?xml version="1.0" encoding="utf-8"?>
<p:tagLst xmlns:p="http://schemas.openxmlformats.org/presentationml/2006/main">
  <p:tag name="KSO_WM_DIAGRAM_VIRTUALLY_FRAME" val="{&quot;height&quot;:336.9,&quot;left&quot;:204.2,&quot;top&quot;:47.45,&quot;width&quot;:478.3}"/>
</p:tagLst>
</file>

<file path=ppt/tags/tag27.xml><?xml version="1.0" encoding="utf-8"?>
<p:tagLst xmlns:p="http://schemas.openxmlformats.org/presentationml/2006/main">
  <p:tag name="KSO_WM_DIAGRAM_VIRTUALLY_FRAME" val="{&quot;height&quot;:336.9,&quot;left&quot;:204.2,&quot;top&quot;:47.45,&quot;width&quot;:478.3}"/>
</p:tagLst>
</file>

<file path=ppt/tags/tag28.xml><?xml version="1.0" encoding="utf-8"?>
<p:tagLst xmlns:p="http://schemas.openxmlformats.org/presentationml/2006/main">
  <p:tag name="TABLE_ENDDRAG_ORIGIN_RECT" val="371*223"/>
  <p:tag name="TABLE_ENDDRAG_RECT" val="28*198*371*223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TABLE_ENDDRAG_ORIGIN_RECT" val="381*329"/>
  <p:tag name="TABLE_ENDDRAG_RECT" val="296*107*381*329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TABLE_ENDDRAG_ORIGIN_RECT" val="418*206"/>
  <p:tag name="TABLE_ENDDRAG_RECT" val="8*198*418*206"/>
</p:tagLst>
</file>

<file path=ppt/tags/tag32.xml><?xml version="1.0" encoding="utf-8"?>
<p:tagLst xmlns:p="http://schemas.openxmlformats.org/presentationml/2006/main">
  <p:tag name="TABLE_ENDDRAG_ORIGIN_RECT" val="344*303"/>
  <p:tag name="TABLE_ENDDRAG_RECT" val="12*140*344*303"/>
</p:tagLst>
</file>

<file path=ppt/tags/tag33.xml><?xml version="1.0" encoding="utf-8"?>
<p:tagLst xmlns:p="http://schemas.openxmlformats.org/presentationml/2006/main">
  <p:tag name="TABLE_ENDDRAG_ORIGIN_RECT" val="333*354"/>
  <p:tag name="TABLE_ENDDRAG_RECT" val="369*87*333*354"/>
</p:tagLst>
</file>

<file path=ppt/tags/tag34.xml><?xml version="1.0" encoding="utf-8"?>
<p:tagLst xmlns:p="http://schemas.openxmlformats.org/presentationml/2006/main">
  <p:tag name="TABLE_ENDDRAG_ORIGIN_RECT" val="451*257"/>
  <p:tag name="TABLE_ENDDRAG_RECT" val="25*186*451*257"/>
</p:tagLst>
</file>

<file path=ppt/tags/tag35.xml><?xml version="1.0" encoding="utf-8"?>
<p:tagLst xmlns:p="http://schemas.openxmlformats.org/presentationml/2006/main">
  <p:tag name="TABLE_ENDDRAG_ORIGIN_RECT" val="487*219"/>
  <p:tag name="TABLE_ENDDRAG_RECT" val="21*193*487*219"/>
</p:tagLst>
</file>

<file path=ppt/tags/tag36.xml><?xml version="1.0" encoding="utf-8"?>
<p:tagLst xmlns:p="http://schemas.openxmlformats.org/presentationml/2006/main">
  <p:tag name="TABLE_ENDDRAG_ORIGIN_RECT" val="353*331"/>
  <p:tag name="TABLE_ENDDRAG_RECT" val="351*59*353*331"/>
</p:tagLst>
</file>

<file path=ppt/tags/tag37.xml><?xml version="1.0" encoding="utf-8"?>
<p:tagLst xmlns:p="http://schemas.openxmlformats.org/presentationml/2006/main">
  <p:tag name="TABLE_ENDDRAG_ORIGIN_RECT" val="454*278"/>
  <p:tag name="TABLE_ENDDRAG_RECT" val="25*160*454*278"/>
</p:tagLst>
</file>

<file path=ppt/tags/tag38.xml><?xml version="1.0" encoding="utf-8"?>
<p:tagLst xmlns:p="http://schemas.openxmlformats.org/presentationml/2006/main">
  <p:tag name="TABLE_ENDDRAG_ORIGIN_RECT" val="487*219"/>
  <p:tag name="TABLE_ENDDRAG_RECT" val="21*193*487*219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TABLE_ENDDRAG_ORIGIN_RECT" val="414*382"/>
  <p:tag name="TABLE_ENDDRAG_RECT" val="299*70*414*382"/>
</p:tagLst>
</file>

<file path=ppt/tags/tag6.xml><?xml version="1.0" encoding="utf-8"?>
<p:tagLst xmlns:p="http://schemas.openxmlformats.org/presentationml/2006/main">
  <p:tag name="TABLE_ENDDRAG_ORIGIN_RECT" val="368*227"/>
  <p:tag name="TABLE_ENDDRAG_RECT" val="21*208*368*227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TABLE_ENDDRAG_ORIGIN_RECT" val="368*227"/>
  <p:tag name="TABLE_ENDDRAG_RECT" val="21*208*368*227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ysClr val="window" lastClr="FFFFFF">
            <a:lumMod val="95000"/>
          </a:sysClr>
        </a:solidFill>
        <a:ln w="3175" cap="flat" cmpd="sng" algn="ctr">
          <a:solidFill>
            <a:sysClr val="window" lastClr="FFFFFF">
              <a:lumMod val="75000"/>
            </a:sysClr>
          </a:solidFill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4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Malgun Gothic" panose="020B0503020000020004" charset="-127"/>
            <a:ea typeface="Malgun Gothic" panose="020B0503020000020004" charset="-127"/>
            <a:cs typeface="+mn-cs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20030</Words>
  <Application>WPS 演示</Application>
  <PresentationFormat>自定义</PresentationFormat>
  <Paragraphs>7879</Paragraphs>
  <Slides>21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0" baseType="lpstr">
      <vt:lpstr>Arial</vt:lpstr>
      <vt:lpstr>宋体</vt:lpstr>
      <vt:lpstr>Wingdings</vt:lpstr>
      <vt:lpstr>Malgun Gothic</vt:lpstr>
      <vt:lpstr>Roboto</vt:lpstr>
      <vt:lpstr>Times New Roman</vt:lpstr>
      <vt:lpstr>微软雅黑</vt:lpstr>
      <vt:lpstr>Calibri</vt:lpstr>
      <vt:lpstr>Segoe UI</vt:lpstr>
      <vt:lpstr>Arial Unicode MS</vt:lpstr>
      <vt:lpstr>KSOF29153A75</vt:lpstr>
      <vt:lpstr>Segoe Print</vt:lpstr>
      <vt:lpstr>黑体</vt:lpstr>
      <vt:lpstr>Arial Narrow</vt:lpstr>
      <vt:lpstr>KSOF3D47F291</vt:lpstr>
      <vt:lpstr>MS PGothic</vt:lpstr>
      <vt:lpstr>Malgun Gothic</vt:lpstr>
      <vt:lpstr>KSOF1D5EAB94</vt:lpstr>
      <vt:lpstr>4_Office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应季主推12-小盆栽，大能量</vt:lpstr>
      <vt:lpstr>应季主推13-人体工学座椅</vt:lpstr>
      <vt:lpstr>应季主推14-烧烤用品</vt:lpstr>
      <vt:lpstr>应季主推15-旅行便携用品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康静</cp:lastModifiedBy>
  <cp:revision>1815</cp:revision>
  <dcterms:created xsi:type="dcterms:W3CDTF">2020-12-08T03:33:00Z</dcterms:created>
  <dcterms:modified xsi:type="dcterms:W3CDTF">2026-05-19T07:16:43Z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2C09D5BEDFC940E4BCCB62356DCEEAAB_13</vt:lpwstr>
  </property>
</Properties>
</file>